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3" r:id="rId1"/>
  </p:sldMasterIdLst>
  <p:notesMasterIdLst>
    <p:notesMasterId r:id="rId51"/>
  </p:notesMasterIdLst>
  <p:handoutMasterIdLst>
    <p:handoutMasterId r:id="rId52"/>
  </p:handoutMasterIdLst>
  <p:sldIdLst>
    <p:sldId id="381" r:id="rId2"/>
    <p:sldId id="367" r:id="rId3"/>
    <p:sldId id="368" r:id="rId4"/>
    <p:sldId id="370" r:id="rId5"/>
    <p:sldId id="371" r:id="rId6"/>
    <p:sldId id="372" r:id="rId7"/>
    <p:sldId id="259" r:id="rId8"/>
    <p:sldId id="260" r:id="rId9"/>
    <p:sldId id="262" r:id="rId10"/>
    <p:sldId id="266" r:id="rId11"/>
    <p:sldId id="300" r:id="rId12"/>
    <p:sldId id="267" r:id="rId13"/>
    <p:sldId id="268" r:id="rId14"/>
    <p:sldId id="301" r:id="rId15"/>
    <p:sldId id="271" r:id="rId16"/>
    <p:sldId id="298" r:id="rId17"/>
    <p:sldId id="278" r:id="rId18"/>
    <p:sldId id="279" r:id="rId19"/>
    <p:sldId id="280" r:id="rId20"/>
    <p:sldId id="281" r:id="rId21"/>
    <p:sldId id="352" r:id="rId22"/>
    <p:sldId id="353" r:id="rId23"/>
    <p:sldId id="354" r:id="rId24"/>
    <p:sldId id="287" r:id="rId25"/>
    <p:sldId id="288" r:id="rId26"/>
    <p:sldId id="302" r:id="rId27"/>
    <p:sldId id="303" r:id="rId28"/>
    <p:sldId id="290" r:id="rId29"/>
    <p:sldId id="291" r:id="rId30"/>
    <p:sldId id="310" r:id="rId31"/>
    <p:sldId id="311" r:id="rId32"/>
    <p:sldId id="313" r:id="rId33"/>
    <p:sldId id="315" r:id="rId34"/>
    <p:sldId id="316" r:id="rId35"/>
    <p:sldId id="318" r:id="rId36"/>
    <p:sldId id="321" r:id="rId37"/>
    <p:sldId id="322" r:id="rId38"/>
    <p:sldId id="360" r:id="rId39"/>
    <p:sldId id="362" r:id="rId40"/>
    <p:sldId id="363" r:id="rId41"/>
    <p:sldId id="364" r:id="rId42"/>
    <p:sldId id="365" r:id="rId43"/>
    <p:sldId id="366" r:id="rId44"/>
    <p:sldId id="328" r:id="rId45"/>
    <p:sldId id="329" r:id="rId46"/>
    <p:sldId id="333" r:id="rId47"/>
    <p:sldId id="336" r:id="rId48"/>
    <p:sldId id="337" r:id="rId49"/>
    <p:sldId id="339" r:id="rId50"/>
  </p:sldIdLst>
  <p:sldSz cx="9144000" cy="6858000" type="screen4x3"/>
  <p:notesSz cx="6781800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00"/>
    <a:srgbClr val="D60093"/>
    <a:srgbClr val="FFCCFF"/>
    <a:srgbClr val="FFFFCC"/>
    <a:srgbClr val="715F79"/>
    <a:srgbClr val="A798AE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08" autoAdjust="0"/>
  </p:normalViewPr>
  <p:slideViewPr>
    <p:cSldViewPr snapToGrid="0">
      <p:cViewPr>
        <p:scale>
          <a:sx n="60" d="100"/>
          <a:sy n="60" d="100"/>
        </p:scale>
        <p:origin x="-1046" y="-238"/>
      </p:cViewPr>
      <p:guideLst>
        <p:guide orient="horz" pos="548"/>
        <p:guide orient="horz" pos="1539"/>
        <p:guide pos="2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D724EC-C4A0-4393-B11C-24B0142800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933EC4-5DBB-4051-A964-CA0CD9E5FC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C7F2B-9476-40C3-A01A-F8A0D34AEAA1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9350" cy="371951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3288"/>
            <a:ext cx="4975225" cy="44608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2A691-DF99-47BA-9EB1-50ABE363B250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9638" y="4727575"/>
            <a:ext cx="4957762" cy="444817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  <p:sp>
        <p:nvSpPr>
          <p:cNvPr id="624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9300"/>
            <a:ext cx="4941887" cy="370681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0F1DB-1404-4A4F-B61F-41DAA8F8CD2F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1EA94-41F3-48DD-ABD4-D53A93AF17CE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AE495-FCF5-46D3-BE28-0686687DFD19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12893-FDAB-4391-8FB5-BAA37C8F9C77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B4E28-E4D8-4ADD-AB3B-FF2463695487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8F2F8-5BDE-46F1-AF96-7ECDE4E9D7FD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F2194-C472-41CE-A19E-0A9DC7F2DA3C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2AE3D-61FA-4566-95A2-200CB992E3A1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7A438-CE04-4A9E-AC2B-C8DA52A4B1B5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A3DEF-E840-4622-B42F-4CF46FF5D3C3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62525" cy="37211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2E6EA-24CF-443C-B48B-1A63C482B722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A6EF5-D3DA-4577-9188-23D268D9C5FA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9350" cy="3719513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22C0-347A-40F1-A208-C106C1B254E8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9350" cy="37195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A1245-90B7-4924-AEAF-6F7AED428F1B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9350" cy="371951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BF69A-4ED5-4F19-8E8E-8BF091522148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060697-21F0-4570-BBFE-5478D73931A2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7A49F-77F1-49B2-AB1A-D66FF44C30B3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7A8B7-0705-4ECC-A9E8-D2D357F397E8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3CAF6-03E5-4964-B585-8B01384C5F5D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9638" y="4727575"/>
            <a:ext cx="4957762" cy="444817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  <p:sp>
        <p:nvSpPr>
          <p:cNvPr id="809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9300"/>
            <a:ext cx="4941887" cy="370681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98E96-30EC-4F98-A32C-A8F9218F14DA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ED492-AC31-4341-9F8C-3467F185FA2E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62525" cy="37211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76E7D-8427-4AA0-9CE8-82F8DA0A87F3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B8035-DA43-4745-A6FF-032AFFE1EC8B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59350" cy="3719512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1700"/>
            <a:ext cx="4972050" cy="4462463"/>
          </a:xfrm>
          <a:noFill/>
          <a:ln/>
        </p:spPr>
        <p:txBody>
          <a:bodyPr/>
          <a:lstStyle/>
          <a:p>
            <a:pPr eaLnBrk="1" hangingPunct="1"/>
            <a:r>
              <a:rPr lang="pl-PL" smtClean="0"/>
              <a:t>Back bone 10GbE – około 2010</a:t>
            </a:r>
          </a:p>
          <a:p>
            <a:pPr eaLnBrk="1" hangingPunct="1"/>
            <a:r>
              <a:rPr lang="pl-PL" smtClean="0"/>
              <a:t>Work area około 2016-18</a:t>
            </a:r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369E5-623A-404E-B21A-318B8E3AE38B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6A296-D3FE-4E78-9871-4F3E2378543F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7B723-6B68-41CA-8D50-98479E733EF5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7D48B-82CA-49C2-84F1-ECF39EEB8010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1FD07-286E-49D5-ABC6-283E0CB9E7F2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AA316-71F7-4EC7-BB6D-6685F3B7B45D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2474-0FD1-454E-8145-ED22A356A97E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54120-6089-4066-ADA2-C34F7F651724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72E42-9AFF-4430-9555-5E54AEA91C31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62525" cy="37211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92879-3F6D-4BDC-941F-D883C6EA8B71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08508-B060-4A5E-9FAD-7C68227F822D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F10A5-CD4E-4294-A487-2E6F203C5A32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D56D6-1D58-4108-B096-C0257FB21364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8DDF1-5376-437F-B90E-B215CBD38187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9350" cy="371951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3288"/>
            <a:ext cx="4975225" cy="44608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DA83F-1F18-4A5F-A65E-54AAEC76726B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9350" cy="3719512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3288"/>
            <a:ext cx="4975225" cy="44608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E1DF4-E994-49E7-AC34-6D9220EB24C3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9350" cy="371951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3288"/>
            <a:ext cx="4975225" cy="44608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7782C-DFA2-4B60-94B1-9968AF3885B3}" type="slidenum">
              <a:rPr lang="fr-FR" smtClean="0"/>
              <a:pPr/>
              <a:t>47</a:t>
            </a:fld>
            <a:endParaRPr lang="fr-FR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9350" cy="3719512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3288"/>
            <a:ext cx="4975225" cy="44608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5AD6B-C669-4E9A-8180-9B30C8871936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9350" cy="371951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3288"/>
            <a:ext cx="4975225" cy="44608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913B0-059C-4C5E-8017-666739C10123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9350" cy="371951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3288"/>
            <a:ext cx="4975225" cy="44608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2BD04-4737-43CF-9679-D0348B4DEB17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62525" cy="3721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C856D-9EF9-406A-B448-EAB2D2D674B3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62525" cy="37211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1700"/>
            <a:ext cx="4972050" cy="446405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2AC2D-3503-4E30-ABA9-AF4375ADF5A0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9638" y="4727575"/>
            <a:ext cx="4957762" cy="4448175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smtClean="0"/>
          </a:p>
        </p:txBody>
      </p:sp>
      <p:sp>
        <p:nvSpPr>
          <p:cNvPr id="593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9300"/>
            <a:ext cx="4941887" cy="370681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CA6B7-79AE-422B-9E9D-017BE779CB06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5B92F-54F7-4C7B-BB36-145FC5320D65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F639-611C-4B7C-BE6B-01676736ACD2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52DD-9663-432D-A26D-14F655E1B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D0D7-A997-4924-A32F-D672B26C61C2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6AD9-2337-4415-AF86-8F156F242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E581-B725-4D06-833C-58A3DB4086E9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232B-6F77-4332-AEA1-74A85639F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EE328-3530-4179-BDCF-51CE7C7EBBA1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433E-FC87-4FB3-93A0-F2171F2A7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7074-7754-42D7-A9FF-FE7BFFF1A859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1246-509A-451E-9CF5-76D28282A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27B8-A3E2-4D78-AF17-BE5132710D71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F027-5FFB-436B-9DE6-833ECC8DE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37AF-5E91-4853-B8BE-D6421F6E34DF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ED87-9B0D-47B0-9086-8F1EE041D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ED829-FF8A-4464-BE04-4CEA47CCC4BC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0EC4-6FDC-4D6A-A84A-CA60B13FD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BF2E-B673-4A56-B221-9B9A6645C4EC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19248-50BF-4318-94F4-94D230490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6C14-8D3E-45A3-924E-5C950DC46FA8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7914-21FF-49AB-8DAC-9AFFF914D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272FF-7F45-4F25-B2D9-F6A99CC20F95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F3167-5B94-4A75-8A37-C93507E4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409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0D3C05-A54D-48F1-BB8A-54E5AD89DECC}" type="datetimeFigureOut">
              <a:rPr lang="en-US"/>
              <a:pPr>
                <a:defRPr/>
              </a:pPr>
              <a:t>3/13/2012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95B440-FC8C-4478-ACFE-3240A231E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hyperlink" Target="http://rds.yahoo.com/S=96062857/K=access+point+wifi/v=2/SID=e/l=II/R=8/SS=i/OID=5b5bff1ac8d0f3d6/SIG=1hcmu30du/EXP=1128676061/*http:/images.search.yahoo.com/search/images/view?back=http://images.search.yahoo.com/search/images?p=access+point+wifi&amp;sm=Yahoo%21+Search&amp;fr=FP-tab-img-t&amp;toggle=1&amp;cop=&amp;ei=UTF-8&amp;h=171&amp;w=227&amp;imgcurl=www.filesaveas.com/images/wifi_accesspoint.jpg&amp;imgurl=www.filesaveas.com/images/wifi_accesspoint.jpg&amp;size=5.4kB&amp;name=wifi_accesspoint.jpg&amp;rcurl=http://www.filesaveas.com/wifi.html&amp;rurl=http://www.filesaveas.com/wifi.html&amp;p=access+point+wifi&amp;type=jpeg&amp;no=8&amp;tt=2,467&amp;ei=UTF-8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2041525"/>
            <a:ext cx="9144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Temat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 6.7. </a:t>
            </a:r>
          </a:p>
          <a:p>
            <a:pPr algn="ctr">
              <a:defRPr/>
            </a:pP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Projektowanie, montaż i konfiguracja sieci komputerowej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74750" y="2643188"/>
            <a:ext cx="6627813" cy="582612"/>
          </a:xfrm>
          <a:prstGeom prst="rect">
            <a:avLst/>
          </a:prstGeom>
          <a:solidFill>
            <a:srgbClr val="DED7D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74750" y="3227388"/>
            <a:ext cx="6629400" cy="2336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52575" y="2728913"/>
            <a:ext cx="817563" cy="4619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pl-PL" sz="2400">
                <a:latin typeface="+mn-lt"/>
              </a:rPr>
              <a:t>Klasy</a:t>
            </a:r>
            <a:endParaRPr lang="fr-FR" sz="2400">
              <a:latin typeface="+mn-lt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08313" y="2716213"/>
            <a:ext cx="4305300" cy="463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l-PL" sz="2400">
                <a:latin typeface="+mn-lt"/>
              </a:rPr>
              <a:t>Aplikacje wysokich częstotliwości</a:t>
            </a:r>
            <a:endParaRPr lang="fr-FR" sz="2400">
              <a:latin typeface="+mn-lt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1749425" y="3322638"/>
            <a:ext cx="468313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>
                <a:solidFill>
                  <a:srgbClr val="782B97"/>
                </a:solidFill>
                <a:latin typeface="+mn-lt"/>
              </a:rPr>
              <a:t>D</a:t>
            </a:r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3841750" y="3322638"/>
            <a:ext cx="25908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3600">
                <a:solidFill>
                  <a:srgbClr val="782B97"/>
                </a:solidFill>
                <a:latin typeface="+mn-lt"/>
              </a:rPr>
              <a:t>Do</a:t>
            </a:r>
            <a:r>
              <a:rPr lang="fr-FR" sz="3600">
                <a:solidFill>
                  <a:srgbClr val="782B97"/>
                </a:solidFill>
                <a:latin typeface="+mn-lt"/>
              </a:rPr>
              <a:t> </a:t>
            </a:r>
            <a:r>
              <a:rPr lang="pl-PL" sz="3600">
                <a:solidFill>
                  <a:srgbClr val="782B97"/>
                </a:solidFill>
                <a:latin typeface="+mn-lt"/>
              </a:rPr>
              <a:t> </a:t>
            </a:r>
            <a:r>
              <a:rPr lang="fr-FR" sz="3600">
                <a:solidFill>
                  <a:srgbClr val="782B97"/>
                </a:solidFill>
                <a:latin typeface="+mn-lt"/>
              </a:rPr>
              <a:t>100 MHz</a:t>
            </a:r>
          </a:p>
        </p:txBody>
      </p:sp>
      <p:sp>
        <p:nvSpPr>
          <p:cNvPr id="15368" name="Line 15"/>
          <p:cNvSpPr>
            <a:spLocks noChangeShapeType="1"/>
          </p:cNvSpPr>
          <p:nvPr/>
        </p:nvSpPr>
        <p:spPr bwMode="auto">
          <a:xfrm flipH="1">
            <a:off x="2792413" y="2630488"/>
            <a:ext cx="0" cy="29337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15369" name="Line 18"/>
          <p:cNvSpPr>
            <a:spLocks noChangeShapeType="1"/>
          </p:cNvSpPr>
          <p:nvPr/>
        </p:nvSpPr>
        <p:spPr bwMode="auto">
          <a:xfrm>
            <a:off x="1192213" y="4792663"/>
            <a:ext cx="660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15370" name="Line 19"/>
          <p:cNvSpPr>
            <a:spLocks noChangeShapeType="1"/>
          </p:cNvSpPr>
          <p:nvPr/>
        </p:nvSpPr>
        <p:spPr bwMode="auto">
          <a:xfrm>
            <a:off x="1192213" y="4059238"/>
            <a:ext cx="66167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1778000" y="4105275"/>
            <a:ext cx="411163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>
                <a:solidFill>
                  <a:srgbClr val="782B97"/>
                </a:solidFill>
                <a:latin typeface="+mn-lt"/>
              </a:rPr>
              <a:t>E</a:t>
            </a:r>
          </a:p>
        </p:txBody>
      </p:sp>
      <p:sp>
        <p:nvSpPr>
          <p:cNvPr id="15372" name="Rectangle 22"/>
          <p:cNvSpPr>
            <a:spLocks noChangeArrowheads="1"/>
          </p:cNvSpPr>
          <p:nvPr/>
        </p:nvSpPr>
        <p:spPr bwMode="auto">
          <a:xfrm>
            <a:off x="3841750" y="4105275"/>
            <a:ext cx="25908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3600">
                <a:solidFill>
                  <a:srgbClr val="782B97"/>
                </a:solidFill>
                <a:latin typeface="+mn-lt"/>
              </a:rPr>
              <a:t>Do</a:t>
            </a:r>
            <a:r>
              <a:rPr lang="fr-FR" sz="3600">
                <a:solidFill>
                  <a:srgbClr val="782B97"/>
                </a:solidFill>
                <a:latin typeface="+mn-lt"/>
              </a:rPr>
              <a:t> </a:t>
            </a:r>
            <a:r>
              <a:rPr lang="pl-PL" sz="3600">
                <a:solidFill>
                  <a:srgbClr val="782B97"/>
                </a:solidFill>
                <a:latin typeface="+mn-lt"/>
              </a:rPr>
              <a:t> </a:t>
            </a:r>
            <a:r>
              <a:rPr lang="fr-FR" sz="3600">
                <a:solidFill>
                  <a:srgbClr val="782B97"/>
                </a:solidFill>
                <a:latin typeface="+mn-lt"/>
              </a:rPr>
              <a:t>250 MHz</a:t>
            </a: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1779588" y="4852988"/>
            <a:ext cx="409575" cy="6778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fr-FR" sz="3800">
                <a:latin typeface="+mn-lt"/>
              </a:rPr>
              <a:t>F</a:t>
            </a:r>
          </a:p>
        </p:txBody>
      </p:sp>
      <p:sp>
        <p:nvSpPr>
          <p:cNvPr id="15374" name="Rectangle 24"/>
          <p:cNvSpPr>
            <a:spLocks noChangeArrowheads="1"/>
          </p:cNvSpPr>
          <p:nvPr/>
        </p:nvSpPr>
        <p:spPr bwMode="auto">
          <a:xfrm>
            <a:off x="3659188" y="4852988"/>
            <a:ext cx="2592387" cy="647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l-PL" sz="3600">
                <a:latin typeface="+mn-lt"/>
              </a:rPr>
              <a:t>Do</a:t>
            </a:r>
            <a:r>
              <a:rPr lang="fr-FR" sz="3600">
                <a:latin typeface="+mn-lt"/>
              </a:rPr>
              <a:t>  600 MHz</a:t>
            </a:r>
          </a:p>
        </p:txBody>
      </p:sp>
      <p:sp>
        <p:nvSpPr>
          <p:cNvPr id="15375" name="Rectangle 36"/>
          <p:cNvSpPr>
            <a:spLocks noChangeArrowheads="1"/>
          </p:cNvSpPr>
          <p:nvPr/>
        </p:nvSpPr>
        <p:spPr bwMode="auto">
          <a:xfrm>
            <a:off x="1182688" y="1843088"/>
            <a:ext cx="61928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2600" dirty="0">
                <a:solidFill>
                  <a:srgbClr val="68739A"/>
                </a:solidFill>
                <a:latin typeface="+mn-lt"/>
              </a:rPr>
              <a:t>Podsystem Okablowania Poziomego</a:t>
            </a:r>
            <a:endParaRPr lang="fr-FR" sz="2600" dirty="0">
              <a:solidFill>
                <a:srgbClr val="68739A"/>
              </a:solidFill>
              <a:latin typeface="+mn-lt"/>
            </a:endParaRPr>
          </a:p>
        </p:txBody>
      </p:sp>
      <p:sp>
        <p:nvSpPr>
          <p:cNvPr id="15376" name="Rectangle 3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15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Standard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 50 173-1 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ISO 11801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2"/>
          <p:cNvSpPr>
            <a:spLocks noGrp="1" noChangeArrowheads="1"/>
          </p:cNvSpPr>
          <p:nvPr>
            <p:ph type="title"/>
          </p:nvPr>
        </p:nvSpPr>
        <p:spPr>
          <a:xfrm>
            <a:off x="0" y="-204788"/>
            <a:ext cx="9072563" cy="1557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50 173-1 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ISO 11801</a:t>
            </a:r>
          </a:p>
        </p:txBody>
      </p:sp>
      <p:sp>
        <p:nvSpPr>
          <p:cNvPr id="15363" name="Rectangle 33"/>
          <p:cNvSpPr>
            <a:spLocks noChangeArrowheads="1"/>
          </p:cNvSpPr>
          <p:nvPr/>
        </p:nvSpPr>
        <p:spPr bwMode="auto">
          <a:xfrm>
            <a:off x="439738" y="1885950"/>
            <a:ext cx="8221662" cy="582613"/>
          </a:xfrm>
          <a:prstGeom prst="rect">
            <a:avLst/>
          </a:prstGeom>
          <a:solidFill>
            <a:srgbClr val="A798A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64" name="Rectangle 34"/>
          <p:cNvSpPr>
            <a:spLocks noChangeArrowheads="1"/>
          </p:cNvSpPr>
          <p:nvPr/>
        </p:nvSpPr>
        <p:spPr bwMode="auto">
          <a:xfrm>
            <a:off x="439738" y="2462213"/>
            <a:ext cx="8229600" cy="3733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65" name="Rectangle 35"/>
          <p:cNvSpPr>
            <a:spLocks noChangeArrowheads="1"/>
          </p:cNvSpPr>
          <p:nvPr/>
        </p:nvSpPr>
        <p:spPr bwMode="auto">
          <a:xfrm>
            <a:off x="696913" y="1976438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l-PL" sz="2400"/>
              <a:t>Klasa</a:t>
            </a:r>
            <a:endParaRPr lang="fr-FR" sz="2400"/>
          </a:p>
        </p:txBody>
      </p:sp>
      <p:sp>
        <p:nvSpPr>
          <p:cNvPr id="15366" name="Rectangle 36"/>
          <p:cNvSpPr>
            <a:spLocks noChangeArrowheads="1"/>
          </p:cNvSpPr>
          <p:nvPr/>
        </p:nvSpPr>
        <p:spPr bwMode="auto">
          <a:xfrm>
            <a:off x="4065588" y="1976438"/>
            <a:ext cx="140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fr-FR" sz="2400"/>
              <a:t>Ap</a:t>
            </a:r>
            <a:r>
              <a:rPr lang="pl-PL" sz="2400"/>
              <a:t>likacje</a:t>
            </a:r>
            <a:endParaRPr lang="fr-FR" sz="2400"/>
          </a:p>
        </p:txBody>
      </p:sp>
      <p:sp>
        <p:nvSpPr>
          <p:cNvPr id="15367" name="Rectangle 37"/>
          <p:cNvSpPr>
            <a:spLocks noChangeArrowheads="1"/>
          </p:cNvSpPr>
          <p:nvPr/>
        </p:nvSpPr>
        <p:spPr bwMode="auto">
          <a:xfrm>
            <a:off x="674688" y="2462213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l-PL"/>
              <a:t>Klasa</a:t>
            </a:r>
            <a:r>
              <a:rPr lang="fr-FR"/>
              <a:t> A</a:t>
            </a:r>
          </a:p>
        </p:txBody>
      </p:sp>
      <p:sp>
        <p:nvSpPr>
          <p:cNvPr id="15368" name="Rectangle 38"/>
          <p:cNvSpPr>
            <a:spLocks noChangeArrowheads="1"/>
          </p:cNvSpPr>
          <p:nvPr/>
        </p:nvSpPr>
        <p:spPr bwMode="auto">
          <a:xfrm>
            <a:off x="674688" y="28575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l-PL"/>
              <a:t>Klasa</a:t>
            </a:r>
            <a:r>
              <a:rPr lang="fr-FR"/>
              <a:t> B</a:t>
            </a:r>
          </a:p>
        </p:txBody>
      </p:sp>
      <p:sp>
        <p:nvSpPr>
          <p:cNvPr id="15369" name="Rectangle 39"/>
          <p:cNvSpPr>
            <a:spLocks noChangeArrowheads="1"/>
          </p:cNvSpPr>
          <p:nvPr/>
        </p:nvSpPr>
        <p:spPr bwMode="auto">
          <a:xfrm>
            <a:off x="669925" y="327025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l-PL"/>
              <a:t>Klasa</a:t>
            </a:r>
            <a:r>
              <a:rPr lang="fr-FR"/>
              <a:t> C</a:t>
            </a:r>
          </a:p>
        </p:txBody>
      </p:sp>
      <p:sp>
        <p:nvSpPr>
          <p:cNvPr id="15370" name="Rectangle 40"/>
          <p:cNvSpPr>
            <a:spLocks noChangeArrowheads="1"/>
          </p:cNvSpPr>
          <p:nvPr/>
        </p:nvSpPr>
        <p:spPr bwMode="auto">
          <a:xfrm>
            <a:off x="687388" y="37576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l-PL" b="1"/>
              <a:t>Klasa</a:t>
            </a:r>
            <a:r>
              <a:rPr lang="fr-FR" b="1"/>
              <a:t> D</a:t>
            </a:r>
          </a:p>
        </p:txBody>
      </p:sp>
      <p:sp>
        <p:nvSpPr>
          <p:cNvPr id="15371" name="Rectangle 41"/>
          <p:cNvSpPr>
            <a:spLocks noChangeArrowheads="1"/>
          </p:cNvSpPr>
          <p:nvPr/>
        </p:nvSpPr>
        <p:spPr bwMode="auto">
          <a:xfrm>
            <a:off x="2228850" y="2879725"/>
            <a:ext cx="443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l-PL"/>
              <a:t>Nieskiej częstotliwości aplikacje do</a:t>
            </a:r>
            <a:r>
              <a:rPr lang="fr-FR"/>
              <a:t> 1 MHz</a:t>
            </a:r>
          </a:p>
        </p:txBody>
      </p:sp>
      <p:sp>
        <p:nvSpPr>
          <p:cNvPr id="15372" name="Rectangle 42"/>
          <p:cNvSpPr>
            <a:spLocks noChangeArrowheads="1"/>
          </p:cNvSpPr>
          <p:nvPr/>
        </p:nvSpPr>
        <p:spPr bwMode="auto">
          <a:xfrm>
            <a:off x="2192338" y="3787775"/>
            <a:ext cx="513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l-PL" b="1"/>
              <a:t>Wysokiej częstotliwości aplikacje do </a:t>
            </a:r>
            <a:r>
              <a:rPr lang="fr-FR" b="1"/>
              <a:t>100 MHz</a:t>
            </a:r>
          </a:p>
        </p:txBody>
      </p:sp>
      <p:sp>
        <p:nvSpPr>
          <p:cNvPr id="15373" name="Line 43"/>
          <p:cNvSpPr>
            <a:spLocks noChangeShapeType="1"/>
          </p:cNvSpPr>
          <p:nvPr/>
        </p:nvSpPr>
        <p:spPr bwMode="auto">
          <a:xfrm>
            <a:off x="2039938" y="1928813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74" name="Line 44"/>
          <p:cNvSpPr>
            <a:spLocks noChangeShapeType="1"/>
          </p:cNvSpPr>
          <p:nvPr/>
        </p:nvSpPr>
        <p:spPr bwMode="auto">
          <a:xfrm>
            <a:off x="439738" y="284321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75" name="Line 45"/>
          <p:cNvSpPr>
            <a:spLocks noChangeShapeType="1"/>
          </p:cNvSpPr>
          <p:nvPr/>
        </p:nvSpPr>
        <p:spPr bwMode="auto">
          <a:xfrm>
            <a:off x="439738" y="368141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76" name="Line 46"/>
          <p:cNvSpPr>
            <a:spLocks noChangeShapeType="1"/>
          </p:cNvSpPr>
          <p:nvPr/>
        </p:nvSpPr>
        <p:spPr bwMode="auto">
          <a:xfrm>
            <a:off x="439738" y="490061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77" name="Line 47"/>
          <p:cNvSpPr>
            <a:spLocks noChangeShapeType="1"/>
          </p:cNvSpPr>
          <p:nvPr/>
        </p:nvSpPr>
        <p:spPr bwMode="auto">
          <a:xfrm>
            <a:off x="439738" y="4306888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78" name="Line 48"/>
          <p:cNvSpPr>
            <a:spLocks noChangeShapeType="1"/>
          </p:cNvSpPr>
          <p:nvPr/>
        </p:nvSpPr>
        <p:spPr bwMode="auto">
          <a:xfrm>
            <a:off x="439738" y="322421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79" name="Line 49"/>
          <p:cNvSpPr>
            <a:spLocks noChangeShapeType="1"/>
          </p:cNvSpPr>
          <p:nvPr/>
        </p:nvSpPr>
        <p:spPr bwMode="auto">
          <a:xfrm>
            <a:off x="439738" y="551021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80" name="Rectangle 50"/>
          <p:cNvSpPr>
            <a:spLocks noChangeArrowheads="1"/>
          </p:cNvSpPr>
          <p:nvPr/>
        </p:nvSpPr>
        <p:spPr bwMode="auto">
          <a:xfrm>
            <a:off x="693738" y="439737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l-PL" b="1"/>
              <a:t>Klasa</a:t>
            </a:r>
            <a:r>
              <a:rPr lang="fr-FR" b="1"/>
              <a:t> E</a:t>
            </a:r>
          </a:p>
        </p:txBody>
      </p:sp>
      <p:sp>
        <p:nvSpPr>
          <p:cNvPr id="15381" name="Rectangle 51"/>
          <p:cNvSpPr>
            <a:spLocks noChangeArrowheads="1"/>
          </p:cNvSpPr>
          <p:nvPr/>
        </p:nvSpPr>
        <p:spPr bwMode="auto">
          <a:xfrm>
            <a:off x="698500" y="500697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l-PL" b="1"/>
              <a:t>Klasa</a:t>
            </a:r>
            <a:r>
              <a:rPr lang="fr-FR" b="1"/>
              <a:t> F</a:t>
            </a:r>
          </a:p>
        </p:txBody>
      </p:sp>
      <p:sp>
        <p:nvSpPr>
          <p:cNvPr id="15382" name="Rectangle 52"/>
          <p:cNvSpPr>
            <a:spLocks noChangeArrowheads="1"/>
          </p:cNvSpPr>
          <p:nvPr/>
        </p:nvSpPr>
        <p:spPr bwMode="auto">
          <a:xfrm>
            <a:off x="2228850" y="2462213"/>
            <a:ext cx="503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l-PL"/>
              <a:t>Głos i niskiej częstotliwości aplikacje do 100kHz</a:t>
            </a:r>
            <a:endParaRPr lang="fr-FR"/>
          </a:p>
        </p:txBody>
      </p:sp>
      <p:sp>
        <p:nvSpPr>
          <p:cNvPr id="15383" name="Rectangle 53"/>
          <p:cNvSpPr>
            <a:spLocks noChangeArrowheads="1"/>
          </p:cNvSpPr>
          <p:nvPr/>
        </p:nvSpPr>
        <p:spPr bwMode="auto">
          <a:xfrm>
            <a:off x="2228850" y="3300413"/>
            <a:ext cx="466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l-PL"/>
              <a:t>Aplikacje do pracy w medium z max </a:t>
            </a:r>
            <a:r>
              <a:rPr lang="fr-FR"/>
              <a:t>16 MHz</a:t>
            </a:r>
          </a:p>
        </p:txBody>
      </p:sp>
      <p:sp>
        <p:nvSpPr>
          <p:cNvPr id="15384" name="Rectangle 54"/>
          <p:cNvSpPr>
            <a:spLocks noChangeArrowheads="1"/>
          </p:cNvSpPr>
          <p:nvPr/>
        </p:nvSpPr>
        <p:spPr bwMode="auto">
          <a:xfrm>
            <a:off x="2192338" y="4443413"/>
            <a:ext cx="513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l-PL" b="1"/>
              <a:t>Wysokiej częstotliwości aplikacje do </a:t>
            </a:r>
            <a:r>
              <a:rPr lang="fr-FR" b="1"/>
              <a:t>250 MHz</a:t>
            </a:r>
          </a:p>
        </p:txBody>
      </p:sp>
      <p:sp>
        <p:nvSpPr>
          <p:cNvPr id="15385" name="Rectangle 55"/>
          <p:cNvSpPr>
            <a:spLocks noChangeArrowheads="1"/>
          </p:cNvSpPr>
          <p:nvPr/>
        </p:nvSpPr>
        <p:spPr bwMode="auto">
          <a:xfrm>
            <a:off x="2192338" y="4976813"/>
            <a:ext cx="513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l-PL" b="1"/>
              <a:t>Wysokiej częstotliwości aplikacje do </a:t>
            </a:r>
            <a:r>
              <a:rPr lang="fr-FR" b="1"/>
              <a:t>600 MHz</a:t>
            </a:r>
          </a:p>
        </p:txBody>
      </p:sp>
      <p:sp>
        <p:nvSpPr>
          <p:cNvPr id="15386" name="Rectangle 56"/>
          <p:cNvSpPr>
            <a:spLocks noChangeArrowheads="1"/>
          </p:cNvSpPr>
          <p:nvPr/>
        </p:nvSpPr>
        <p:spPr bwMode="auto">
          <a:xfrm>
            <a:off x="736600" y="5537200"/>
            <a:ext cx="7556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lnSpc>
                <a:spcPct val="80000"/>
              </a:lnSpc>
            </a:pPr>
            <a:r>
              <a:rPr lang="pl-PL"/>
              <a:t>Klasa</a:t>
            </a:r>
          </a:p>
          <a:p>
            <a:pPr algn="ctr" defTabSz="762000" eaLnBrk="0" hangingPunct="0">
              <a:lnSpc>
                <a:spcPct val="80000"/>
              </a:lnSpc>
            </a:pPr>
            <a:r>
              <a:rPr lang="pl-PL"/>
              <a:t>FO</a:t>
            </a:r>
            <a:endParaRPr lang="fr-FR"/>
          </a:p>
        </p:txBody>
      </p:sp>
      <p:sp>
        <p:nvSpPr>
          <p:cNvPr id="15387" name="Rectangle 57"/>
          <p:cNvSpPr>
            <a:spLocks noChangeArrowheads="1"/>
          </p:cNvSpPr>
          <p:nvPr/>
        </p:nvSpPr>
        <p:spPr bwMode="auto">
          <a:xfrm>
            <a:off x="2228850" y="5532438"/>
            <a:ext cx="6440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l-PL"/>
              <a:t>Wszystkie aplikacje dla których pasmo i częstotliwości światłowodu są wystarczające </a:t>
            </a:r>
            <a:endParaRPr lang="fr-FR"/>
          </a:p>
        </p:txBody>
      </p:sp>
      <p:sp>
        <p:nvSpPr>
          <p:cNvPr id="110650" name="Text Box 58"/>
          <p:cNvSpPr txBox="1">
            <a:spLocks noChangeArrowheads="1"/>
          </p:cNvSpPr>
          <p:nvPr/>
        </p:nvSpPr>
        <p:spPr bwMode="auto">
          <a:xfrm>
            <a:off x="7591425" y="3265488"/>
            <a:ext cx="8048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pl-PL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Kat 3</a:t>
            </a:r>
            <a:endParaRPr lang="en-GB" sz="2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0651" name="Text Box 59"/>
          <p:cNvSpPr txBox="1">
            <a:spLocks noChangeArrowheads="1"/>
          </p:cNvSpPr>
          <p:nvPr/>
        </p:nvSpPr>
        <p:spPr bwMode="auto">
          <a:xfrm>
            <a:off x="7599363" y="3759200"/>
            <a:ext cx="9461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pl-PL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Kat 5e</a:t>
            </a:r>
            <a:endParaRPr lang="en-GB" sz="2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0652" name="Text Box 60"/>
          <p:cNvSpPr txBox="1">
            <a:spLocks noChangeArrowheads="1"/>
          </p:cNvSpPr>
          <p:nvPr/>
        </p:nvSpPr>
        <p:spPr bwMode="auto">
          <a:xfrm>
            <a:off x="7615238" y="4389438"/>
            <a:ext cx="8048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pl-PL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Kat 6</a:t>
            </a:r>
            <a:endParaRPr lang="en-GB" sz="2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0653" name="Text Box 61"/>
          <p:cNvSpPr txBox="1">
            <a:spLocks noChangeArrowheads="1"/>
          </p:cNvSpPr>
          <p:nvPr/>
        </p:nvSpPr>
        <p:spPr bwMode="auto">
          <a:xfrm>
            <a:off x="7616825" y="4933950"/>
            <a:ext cx="8048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pl-PL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Kat 7</a:t>
            </a:r>
            <a:endParaRPr lang="en-GB" sz="2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14600" y="1447800"/>
            <a:ext cx="457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endParaRPr lang="en-GB" sz="3200" b="1">
              <a:latin typeface="+mn-lt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50950" y="2478088"/>
            <a:ext cx="5562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 b="1">
                <a:solidFill>
                  <a:schemeClr val="accent2"/>
                </a:solidFill>
                <a:latin typeface="+mn-lt"/>
              </a:rPr>
              <a:t>1.</a:t>
            </a:r>
            <a:r>
              <a:rPr lang="fr-FR" sz="2800">
                <a:latin typeface="+mn-lt"/>
              </a:rPr>
              <a:t> </a:t>
            </a:r>
            <a:r>
              <a:rPr lang="pl-PL" sz="2800">
                <a:latin typeface="+mn-lt"/>
              </a:rPr>
              <a:t>Wybór systemu</a:t>
            </a:r>
            <a:endParaRPr lang="fr-FR" sz="2800">
              <a:latin typeface="+mn-lt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50950" y="3160713"/>
            <a:ext cx="5562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 b="1">
                <a:solidFill>
                  <a:schemeClr val="accent2"/>
                </a:solidFill>
                <a:latin typeface="+mn-lt"/>
              </a:rPr>
              <a:t>2.</a:t>
            </a:r>
            <a:r>
              <a:rPr lang="fr-FR" sz="2800">
                <a:latin typeface="+mn-lt"/>
              </a:rPr>
              <a:t> </a:t>
            </a:r>
            <a:r>
              <a:rPr lang="pl-PL" sz="2800">
                <a:latin typeface="+mn-lt"/>
              </a:rPr>
              <a:t>Długości</a:t>
            </a:r>
            <a:endParaRPr lang="fr-FR" sz="2800">
              <a:latin typeface="+mn-lt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50950" y="3843338"/>
            <a:ext cx="5562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 b="1">
                <a:solidFill>
                  <a:schemeClr val="accent2"/>
                </a:solidFill>
                <a:latin typeface="+mn-lt"/>
              </a:rPr>
              <a:t>3.</a:t>
            </a:r>
            <a:r>
              <a:rPr lang="fr-FR" sz="2800">
                <a:latin typeface="+mn-lt"/>
              </a:rPr>
              <a:t> </a:t>
            </a:r>
            <a:r>
              <a:rPr lang="pl-PL" sz="2800">
                <a:latin typeface="+mn-lt"/>
              </a:rPr>
              <a:t>Rozplot</a:t>
            </a:r>
            <a:endParaRPr lang="fr-FR" sz="2800">
              <a:latin typeface="+mn-lt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250950" y="4527550"/>
            <a:ext cx="5562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 b="1">
                <a:solidFill>
                  <a:schemeClr val="accent2"/>
                </a:solidFill>
                <a:latin typeface="+mn-lt"/>
              </a:rPr>
              <a:t>4.</a:t>
            </a:r>
            <a:r>
              <a:rPr lang="fr-FR" sz="2800">
                <a:latin typeface="+mn-lt"/>
              </a:rPr>
              <a:t> </a:t>
            </a:r>
            <a:r>
              <a:rPr lang="pl-PL" sz="2800">
                <a:latin typeface="+mn-lt"/>
              </a:rPr>
              <a:t>Układanie kabla</a:t>
            </a:r>
            <a:endParaRPr lang="fr-FR" sz="2800">
              <a:latin typeface="+mn-lt"/>
            </a:endParaRPr>
          </a:p>
        </p:txBody>
      </p:sp>
      <p:sp>
        <p:nvSpPr>
          <p:cNvPr id="17415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1352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Standard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 50 173-1 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ISO 11801</a:t>
            </a:r>
          </a:p>
        </p:txBody>
      </p:sp>
      <p:sp>
        <p:nvSpPr>
          <p:cNvPr id="16392" name="Rectangle 11"/>
          <p:cNvSpPr>
            <a:spLocks noGrp="1" noChangeArrowheads="1"/>
          </p:cNvSpPr>
          <p:nvPr>
            <p:ph idx="1"/>
          </p:nvPr>
        </p:nvSpPr>
        <p:spPr>
          <a:xfrm>
            <a:off x="1041400" y="1531938"/>
            <a:ext cx="7648575" cy="628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mtClean="0"/>
              <a:t> </a:t>
            </a:r>
            <a:r>
              <a:rPr lang="pl-PL" smtClean="0"/>
              <a:t>4 kluczowe punkty klasy</a:t>
            </a:r>
            <a:r>
              <a:rPr lang="fr-FR" smtClean="0"/>
              <a:t> D </a:t>
            </a:r>
            <a:r>
              <a:rPr lang="pl-PL" smtClean="0"/>
              <a:t>i</a:t>
            </a:r>
            <a:r>
              <a:rPr lang="fr-FR" smtClean="0"/>
              <a:t> 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14413" y="2430463"/>
            <a:ext cx="5835650" cy="1473200"/>
          </a:xfrm>
          <a:prstGeom prst="rect">
            <a:avLst/>
          </a:prstGeom>
          <a:solidFill>
            <a:srgbClr val="FDFCF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en-GB" sz="1600">
              <a:latin typeface="+mn-lt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14600" y="1447800"/>
            <a:ext cx="457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endParaRPr lang="en-GB" sz="3200" b="1">
              <a:latin typeface="+mn-lt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08500" y="2884488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pl-PL" sz="2400">
                <a:latin typeface="+mn-lt"/>
              </a:rPr>
              <a:t>Kategoria</a:t>
            </a:r>
            <a:r>
              <a:rPr lang="fr-FR" sz="2400">
                <a:latin typeface="+mn-lt"/>
              </a:rPr>
              <a:t> 5/5e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447800"/>
            <a:ext cx="457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endParaRPr lang="en-GB" sz="3200" b="1">
              <a:latin typeface="+mn-lt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5213" y="2430463"/>
            <a:ext cx="5562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>
                <a:latin typeface="+mn-lt"/>
              </a:rPr>
              <a:t>1. </a:t>
            </a:r>
            <a:r>
              <a:rPr lang="pl-PL" sz="2800">
                <a:latin typeface="+mn-lt"/>
              </a:rPr>
              <a:t>Wybór systemu</a:t>
            </a:r>
            <a:endParaRPr lang="fr-FR" sz="2800">
              <a:latin typeface="+mn-lt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65213" y="4079875"/>
            <a:ext cx="5562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>
                <a:solidFill>
                  <a:srgbClr val="B5B5B5"/>
                </a:solidFill>
                <a:latin typeface="+mn-lt"/>
              </a:rPr>
              <a:t>2. </a:t>
            </a:r>
            <a:r>
              <a:rPr lang="pl-PL" sz="2800">
                <a:solidFill>
                  <a:srgbClr val="B5B5B5"/>
                </a:solidFill>
                <a:latin typeface="+mn-lt"/>
              </a:rPr>
              <a:t>Długości</a:t>
            </a:r>
            <a:endParaRPr lang="fr-FR" sz="2800">
              <a:solidFill>
                <a:srgbClr val="B5B5B5"/>
              </a:solidFill>
              <a:latin typeface="+mn-lt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065213" y="4765675"/>
            <a:ext cx="5562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>
                <a:solidFill>
                  <a:srgbClr val="B5B5B5"/>
                </a:solidFill>
                <a:latin typeface="+mn-lt"/>
              </a:rPr>
              <a:t>3. </a:t>
            </a:r>
            <a:r>
              <a:rPr lang="pl-PL" sz="2800">
                <a:solidFill>
                  <a:srgbClr val="B5B5B5"/>
                </a:solidFill>
                <a:latin typeface="+mn-lt"/>
              </a:rPr>
              <a:t>Rozplot</a:t>
            </a:r>
            <a:endParaRPr lang="fr-FR" sz="2800">
              <a:solidFill>
                <a:srgbClr val="B5B5B5"/>
              </a:solidFill>
              <a:latin typeface="+mn-lt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065213" y="5451475"/>
            <a:ext cx="5562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>
                <a:solidFill>
                  <a:srgbClr val="B5B5B5"/>
                </a:solidFill>
                <a:latin typeface="+mn-lt"/>
              </a:rPr>
              <a:t>4. </a:t>
            </a:r>
            <a:r>
              <a:rPr lang="pl-PL" sz="2800">
                <a:solidFill>
                  <a:srgbClr val="B5B5B5"/>
                </a:solidFill>
                <a:latin typeface="+mn-lt"/>
              </a:rPr>
              <a:t>Układanie Kabla</a:t>
            </a:r>
            <a:endParaRPr lang="fr-FR" sz="2800">
              <a:solidFill>
                <a:srgbClr val="B5B5B5"/>
              </a:solidFill>
              <a:latin typeface="+mn-lt"/>
            </a:endParaRP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3640138" y="3130550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4503738" y="3351213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pl-PL" sz="2400">
                <a:latin typeface="+mn-lt"/>
              </a:rPr>
              <a:t>Kategoria</a:t>
            </a:r>
            <a:r>
              <a:rPr lang="fr-FR" sz="2400">
                <a:latin typeface="+mn-lt"/>
              </a:rPr>
              <a:t> 6</a:t>
            </a: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3635375" y="3597275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2136775" y="2878138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pl-PL" sz="2400">
                <a:latin typeface="+mn-lt"/>
              </a:rPr>
              <a:t>Klasa</a:t>
            </a:r>
            <a:r>
              <a:rPr lang="fr-FR" sz="2400">
                <a:latin typeface="+mn-lt"/>
              </a:rPr>
              <a:t> D</a:t>
            </a:r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2132013" y="3344863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pl-PL" sz="2400">
                <a:latin typeface="+mn-lt"/>
              </a:rPr>
              <a:t>Klasa </a:t>
            </a:r>
            <a:r>
              <a:rPr lang="fr-FR" sz="2400">
                <a:latin typeface="+mn-lt"/>
              </a:rPr>
              <a:t>E</a:t>
            </a:r>
          </a:p>
        </p:txBody>
      </p:sp>
      <p:sp>
        <p:nvSpPr>
          <p:cNvPr id="18447" name="Rectangle 18"/>
          <p:cNvSpPr>
            <a:spLocks noChangeArrowheads="1"/>
          </p:cNvSpPr>
          <p:nvPr/>
        </p:nvSpPr>
        <p:spPr bwMode="auto">
          <a:xfrm>
            <a:off x="436563" y="1668463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fr-FR" sz="3000" dirty="0">
                <a:latin typeface="+mn-lt"/>
              </a:rPr>
              <a:t> </a:t>
            </a:r>
            <a:r>
              <a:rPr lang="pl-PL" sz="3000" dirty="0">
                <a:latin typeface="+mn-lt"/>
              </a:rPr>
              <a:t>4 kluczowe punkty klasy D i E</a:t>
            </a:r>
            <a:endParaRPr lang="fr-FR" sz="3000" dirty="0">
              <a:latin typeface="+mn-lt"/>
            </a:endParaRPr>
          </a:p>
        </p:txBody>
      </p:sp>
      <p:sp>
        <p:nvSpPr>
          <p:cNvPr id="18449" name="Rectangle 22"/>
          <p:cNvSpPr>
            <a:spLocks noChangeArrowheads="1"/>
          </p:cNvSpPr>
          <p:nvPr/>
        </p:nvSpPr>
        <p:spPr bwMode="auto">
          <a:xfrm>
            <a:off x="0" y="0"/>
            <a:ext cx="9144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Standard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EN 50 173-1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i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 ISO 11801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0263" y="1858963"/>
            <a:ext cx="7620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fr-FR" sz="2800" dirty="0">
                <a:latin typeface="+mn-lt"/>
              </a:rPr>
              <a:t> N</a:t>
            </a:r>
            <a:r>
              <a:rPr lang="pl-PL" sz="2800" dirty="0">
                <a:latin typeface="+mn-lt"/>
              </a:rPr>
              <a:t>owa wydajność Kat5</a:t>
            </a:r>
            <a:r>
              <a:rPr lang="fr-FR" sz="2800" dirty="0">
                <a:latin typeface="+mn-lt"/>
              </a:rPr>
              <a:t> : </a:t>
            </a:r>
            <a:r>
              <a:rPr lang="pl-PL" sz="2800" dirty="0">
                <a:latin typeface="+mn-lt"/>
              </a:rPr>
              <a:t>lepsze parametry</a:t>
            </a:r>
            <a:endParaRPr lang="fr-FR" sz="2800" dirty="0">
              <a:latin typeface="+mn-lt"/>
            </a:endParaRP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fr-FR" sz="2800" dirty="0">
                <a:latin typeface="+mn-lt"/>
              </a:rPr>
              <a:t>	</a:t>
            </a:r>
            <a:r>
              <a:rPr lang="pl-PL" sz="2800" dirty="0">
                <a:latin typeface="+mn-lt"/>
              </a:rPr>
              <a:t>teraz K</a:t>
            </a:r>
            <a:r>
              <a:rPr lang="fr-FR" sz="2800" dirty="0">
                <a:latin typeface="+mn-lt"/>
              </a:rPr>
              <a:t>at 5 = </a:t>
            </a:r>
            <a:r>
              <a:rPr lang="pl-PL" sz="2800" dirty="0">
                <a:latin typeface="+mn-lt"/>
              </a:rPr>
              <a:t>K</a:t>
            </a:r>
            <a:r>
              <a:rPr lang="fr-FR" sz="2800" dirty="0">
                <a:latin typeface="+mn-lt"/>
              </a:rPr>
              <a:t>at 5e (EIA/TIA)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25488" y="3709988"/>
            <a:ext cx="769620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fr-FR" sz="2800" dirty="0">
                <a:latin typeface="+mn-lt"/>
              </a:rPr>
              <a:t> </a:t>
            </a:r>
            <a:r>
              <a:rPr lang="pl-PL" sz="2800" dirty="0">
                <a:latin typeface="+mn-lt"/>
              </a:rPr>
              <a:t>Wydajność klasy</a:t>
            </a:r>
            <a:r>
              <a:rPr lang="fr-FR" sz="2800" dirty="0">
                <a:latin typeface="+mn-lt"/>
              </a:rPr>
              <a:t> D </a:t>
            </a:r>
            <a:r>
              <a:rPr lang="pl-PL" sz="2800" dirty="0">
                <a:latin typeface="+mn-lt"/>
              </a:rPr>
              <a:t> poprawiona </a:t>
            </a:r>
            <a:endParaRPr lang="fr-FR" sz="2800" dirty="0">
              <a:latin typeface="+mn-lt"/>
            </a:endParaRPr>
          </a:p>
          <a:p>
            <a:pPr eaLnBrk="0" hangingPunct="0">
              <a:lnSpc>
                <a:spcPct val="13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fr-FR" sz="2800" dirty="0">
                <a:latin typeface="+mn-lt"/>
              </a:rPr>
              <a:t>	</a:t>
            </a:r>
            <a:r>
              <a:rPr lang="pl-PL" sz="2800" dirty="0">
                <a:latin typeface="+mn-lt"/>
              </a:rPr>
              <a:t>obsługa protokołu </a:t>
            </a:r>
            <a:r>
              <a:rPr lang="fr-FR" sz="2800" dirty="0">
                <a:latin typeface="+mn-lt"/>
              </a:rPr>
              <a:t>Gigabit Ethernet</a:t>
            </a: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0" y="0"/>
            <a:ext cx="9144000" cy="144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fr-FR" sz="40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j-ea"/>
                <a:cs typeface="+mj-cs"/>
              </a:rPr>
              <a:t> </a:t>
            </a:r>
            <a:r>
              <a:rPr kumimoji="1" lang="pl-PL" sz="4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S</a:t>
            </a:r>
            <a:r>
              <a:rPr kumimoji="1" lang="fr-FR" sz="4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tandard EN 50 173-1 and  ISO 11801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725738" y="1236663"/>
            <a:ext cx="45720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endParaRPr lang="en-GB" sz="3200" b="1">
              <a:latin typeface="+mn-lt"/>
            </a:endParaRPr>
          </a:p>
        </p:txBody>
      </p:sp>
      <p:sp>
        <p:nvSpPr>
          <p:cNvPr id="20483" name="Rectangle 17"/>
          <p:cNvSpPr>
            <a:spLocks noChangeArrowheads="1"/>
          </p:cNvSpPr>
          <p:nvPr/>
        </p:nvSpPr>
        <p:spPr bwMode="auto">
          <a:xfrm>
            <a:off x="962025" y="4400550"/>
            <a:ext cx="5340350" cy="585788"/>
          </a:xfrm>
          <a:prstGeom prst="rect">
            <a:avLst/>
          </a:prstGeom>
          <a:solidFill>
            <a:srgbClr val="FDFCFE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en-GB" sz="1600">
              <a:latin typeface="+mn-lt"/>
            </a:endParaRPr>
          </a:p>
        </p:txBody>
      </p:sp>
      <p:sp>
        <p:nvSpPr>
          <p:cNvPr id="20484" name="Text Box 18"/>
          <p:cNvSpPr txBox="1">
            <a:spLocks noChangeArrowheads="1"/>
          </p:cNvSpPr>
          <p:nvPr/>
        </p:nvSpPr>
        <p:spPr bwMode="auto">
          <a:xfrm>
            <a:off x="4454525" y="3235325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pl-PL" sz="2400">
                <a:solidFill>
                  <a:srgbClr val="A798AE"/>
                </a:solidFill>
                <a:latin typeface="+mn-lt"/>
              </a:rPr>
              <a:t>Kategoria</a:t>
            </a:r>
            <a:r>
              <a:rPr lang="fr-FR" sz="2400">
                <a:solidFill>
                  <a:srgbClr val="A798AE"/>
                </a:solidFill>
                <a:latin typeface="+mn-lt"/>
              </a:rPr>
              <a:t> 5/5e</a:t>
            </a:r>
          </a:p>
        </p:txBody>
      </p:sp>
      <p:sp>
        <p:nvSpPr>
          <p:cNvPr id="20485" name="Text Box 19"/>
          <p:cNvSpPr txBox="1">
            <a:spLocks noChangeArrowheads="1"/>
          </p:cNvSpPr>
          <p:nvPr/>
        </p:nvSpPr>
        <p:spPr bwMode="auto">
          <a:xfrm>
            <a:off x="1011238" y="2781300"/>
            <a:ext cx="5562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>
                <a:solidFill>
                  <a:srgbClr val="A798AE"/>
                </a:solidFill>
                <a:latin typeface="+mn-lt"/>
              </a:rPr>
              <a:t>1. </a:t>
            </a:r>
            <a:r>
              <a:rPr lang="pl-PL" sz="2800">
                <a:solidFill>
                  <a:srgbClr val="A798AE"/>
                </a:solidFill>
                <a:latin typeface="+mn-lt"/>
              </a:rPr>
              <a:t>Wybór systemu</a:t>
            </a:r>
            <a:endParaRPr lang="fr-FR" sz="2800">
              <a:solidFill>
                <a:srgbClr val="A798AE"/>
              </a:solidFill>
              <a:latin typeface="+mn-lt"/>
            </a:endParaRPr>
          </a:p>
        </p:txBody>
      </p:sp>
      <p:sp>
        <p:nvSpPr>
          <p:cNvPr id="20486" name="Text Box 20"/>
          <p:cNvSpPr txBox="1">
            <a:spLocks noChangeArrowheads="1"/>
          </p:cNvSpPr>
          <p:nvPr/>
        </p:nvSpPr>
        <p:spPr bwMode="auto">
          <a:xfrm>
            <a:off x="1011238" y="4430713"/>
            <a:ext cx="5562600" cy="53181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>
                <a:latin typeface="+mn-lt"/>
              </a:rPr>
              <a:t>2. </a:t>
            </a:r>
            <a:r>
              <a:rPr lang="pl-PL" sz="2800">
                <a:latin typeface="+mn-lt"/>
              </a:rPr>
              <a:t>Długości</a:t>
            </a:r>
            <a:r>
              <a:rPr lang="fr-FR" sz="2800">
                <a:latin typeface="+mn-lt"/>
              </a:rPr>
              <a:t> </a:t>
            </a:r>
            <a:r>
              <a:rPr lang="fr-FR" sz="2800">
                <a:latin typeface="+mn-lt"/>
                <a:sym typeface="Wingdings 3" pitchFamily="18" charset="2"/>
              </a:rPr>
              <a:t> </a:t>
            </a:r>
            <a:r>
              <a:rPr lang="pl-PL" sz="2800">
                <a:latin typeface="+mn-lt"/>
                <a:sym typeface="Wingdings 3" pitchFamily="18" charset="2"/>
              </a:rPr>
              <a:t>max </a:t>
            </a:r>
            <a:r>
              <a:rPr lang="fr-FR" sz="2800">
                <a:latin typeface="+mn-lt"/>
                <a:sym typeface="Wingdings 3" pitchFamily="18" charset="2"/>
              </a:rPr>
              <a:t>100 m </a:t>
            </a:r>
          </a:p>
        </p:txBody>
      </p: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1011238" y="5116513"/>
            <a:ext cx="5562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>
                <a:solidFill>
                  <a:srgbClr val="B5B5B5"/>
                </a:solidFill>
                <a:latin typeface="+mn-lt"/>
              </a:rPr>
              <a:t>3. </a:t>
            </a:r>
            <a:r>
              <a:rPr lang="pl-PL" sz="2800">
                <a:solidFill>
                  <a:srgbClr val="B5B5B5"/>
                </a:solidFill>
                <a:latin typeface="+mn-lt"/>
              </a:rPr>
              <a:t>Rozplot</a:t>
            </a:r>
            <a:endParaRPr lang="fr-FR" sz="2800">
              <a:solidFill>
                <a:srgbClr val="B5B5B5"/>
              </a:solidFill>
              <a:latin typeface="+mn-lt"/>
            </a:endParaRPr>
          </a:p>
        </p:txBody>
      </p:sp>
      <p:sp>
        <p:nvSpPr>
          <p:cNvPr id="20488" name="Text Box 22"/>
          <p:cNvSpPr txBox="1">
            <a:spLocks noChangeArrowheads="1"/>
          </p:cNvSpPr>
          <p:nvPr/>
        </p:nvSpPr>
        <p:spPr bwMode="auto">
          <a:xfrm>
            <a:off x="1011238" y="5802313"/>
            <a:ext cx="5562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>
                <a:solidFill>
                  <a:srgbClr val="B5B5B5"/>
                </a:solidFill>
                <a:latin typeface="+mn-lt"/>
              </a:rPr>
              <a:t>4. </a:t>
            </a:r>
            <a:r>
              <a:rPr lang="pl-PL" sz="2800">
                <a:solidFill>
                  <a:srgbClr val="B5B5B5"/>
                </a:solidFill>
                <a:latin typeface="+mn-lt"/>
              </a:rPr>
              <a:t>Układanie Kabla</a:t>
            </a:r>
            <a:endParaRPr lang="fr-FR" sz="2800">
              <a:solidFill>
                <a:srgbClr val="B5B5B5"/>
              </a:solidFill>
              <a:latin typeface="+mn-lt"/>
            </a:endParaRPr>
          </a:p>
        </p:txBody>
      </p:sp>
      <p:sp>
        <p:nvSpPr>
          <p:cNvPr id="20489" name="Line 23"/>
          <p:cNvSpPr>
            <a:spLocks noChangeShapeType="1"/>
          </p:cNvSpPr>
          <p:nvPr/>
        </p:nvSpPr>
        <p:spPr bwMode="auto">
          <a:xfrm>
            <a:off x="3586163" y="3481388"/>
            <a:ext cx="762000" cy="0"/>
          </a:xfrm>
          <a:prstGeom prst="line">
            <a:avLst/>
          </a:prstGeom>
          <a:noFill/>
          <a:ln w="38100">
            <a:solidFill>
              <a:srgbClr val="A798AE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0490" name="Text Box 24"/>
          <p:cNvSpPr txBox="1">
            <a:spLocks noChangeArrowheads="1"/>
          </p:cNvSpPr>
          <p:nvPr/>
        </p:nvSpPr>
        <p:spPr bwMode="auto">
          <a:xfrm>
            <a:off x="4449763" y="370205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pl-PL" sz="2400">
                <a:solidFill>
                  <a:srgbClr val="A798AE"/>
                </a:solidFill>
                <a:latin typeface="+mn-lt"/>
              </a:rPr>
              <a:t>Kategoria</a:t>
            </a:r>
            <a:r>
              <a:rPr lang="fr-FR" sz="2400">
                <a:solidFill>
                  <a:srgbClr val="A798AE"/>
                </a:solidFill>
                <a:latin typeface="+mn-lt"/>
              </a:rPr>
              <a:t> 6</a:t>
            </a:r>
          </a:p>
        </p:txBody>
      </p:sp>
      <p:sp>
        <p:nvSpPr>
          <p:cNvPr id="20491" name="Line 25"/>
          <p:cNvSpPr>
            <a:spLocks noChangeShapeType="1"/>
          </p:cNvSpPr>
          <p:nvPr/>
        </p:nvSpPr>
        <p:spPr bwMode="auto">
          <a:xfrm>
            <a:off x="3581400" y="3948113"/>
            <a:ext cx="762000" cy="0"/>
          </a:xfrm>
          <a:prstGeom prst="line">
            <a:avLst/>
          </a:prstGeom>
          <a:noFill/>
          <a:ln w="38100">
            <a:solidFill>
              <a:srgbClr val="A798AE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0492" name="Text Box 26"/>
          <p:cNvSpPr txBox="1">
            <a:spLocks noChangeArrowheads="1"/>
          </p:cNvSpPr>
          <p:nvPr/>
        </p:nvSpPr>
        <p:spPr bwMode="auto">
          <a:xfrm>
            <a:off x="2082800" y="3228975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pl-PL" sz="2400">
                <a:solidFill>
                  <a:srgbClr val="A798AE"/>
                </a:solidFill>
                <a:latin typeface="+mn-lt"/>
              </a:rPr>
              <a:t>Klasa</a:t>
            </a:r>
            <a:r>
              <a:rPr lang="fr-FR" sz="2400">
                <a:solidFill>
                  <a:srgbClr val="A798AE"/>
                </a:solidFill>
                <a:latin typeface="+mn-lt"/>
              </a:rPr>
              <a:t> D</a:t>
            </a:r>
          </a:p>
        </p:txBody>
      </p:sp>
      <p:sp>
        <p:nvSpPr>
          <p:cNvPr id="20493" name="Text Box 27"/>
          <p:cNvSpPr txBox="1">
            <a:spLocks noChangeArrowheads="1"/>
          </p:cNvSpPr>
          <p:nvPr/>
        </p:nvSpPr>
        <p:spPr bwMode="auto">
          <a:xfrm>
            <a:off x="2078038" y="36957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pl-PL" sz="2400">
                <a:solidFill>
                  <a:srgbClr val="A798AE"/>
                </a:solidFill>
                <a:latin typeface="+mn-lt"/>
              </a:rPr>
              <a:t>Klasa</a:t>
            </a:r>
            <a:r>
              <a:rPr lang="fr-FR" sz="2400">
                <a:solidFill>
                  <a:srgbClr val="A798AE"/>
                </a:solidFill>
                <a:latin typeface="+mn-lt"/>
              </a:rPr>
              <a:t> E</a:t>
            </a:r>
          </a:p>
        </p:txBody>
      </p:sp>
      <p:sp>
        <p:nvSpPr>
          <p:cNvPr id="20495" name="Rectangle 31"/>
          <p:cNvSpPr>
            <a:spLocks noChangeArrowheads="1"/>
          </p:cNvSpPr>
          <p:nvPr/>
        </p:nvSpPr>
        <p:spPr bwMode="auto">
          <a:xfrm>
            <a:off x="0" y="0"/>
            <a:ext cx="90725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ard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 50 173-1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ISO 11801</a:t>
            </a:r>
          </a:p>
        </p:txBody>
      </p:sp>
      <p:sp>
        <p:nvSpPr>
          <p:cNvPr id="20496" name="Rectangle 32"/>
          <p:cNvSpPr>
            <a:spLocks noChangeArrowheads="1"/>
          </p:cNvSpPr>
          <p:nvPr/>
        </p:nvSpPr>
        <p:spPr bwMode="auto">
          <a:xfrm>
            <a:off x="619125" y="2090738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fr-FR" sz="3000" dirty="0">
                <a:latin typeface="+mn-lt"/>
              </a:rPr>
              <a:t> </a:t>
            </a:r>
            <a:r>
              <a:rPr lang="pl-PL" sz="3000" dirty="0">
                <a:latin typeface="+mn-lt"/>
              </a:rPr>
              <a:t>4 kluczowe punkty klasy D i E</a:t>
            </a:r>
            <a:endParaRPr lang="fr-FR" sz="3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6"/>
          <p:cNvSpPr>
            <a:spLocks noChangeArrowheads="1"/>
          </p:cNvSpPr>
          <p:nvPr/>
        </p:nvSpPr>
        <p:spPr bwMode="auto">
          <a:xfrm>
            <a:off x="436563" y="1457325"/>
            <a:ext cx="75279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2600">
                <a:solidFill>
                  <a:srgbClr val="68739A"/>
                </a:solidFill>
                <a:latin typeface="+mn-lt"/>
              </a:rPr>
              <a:t>Długości</a:t>
            </a:r>
            <a:endParaRPr lang="fr-FR" sz="2600">
              <a:solidFill>
                <a:srgbClr val="68739A"/>
              </a:solidFill>
              <a:latin typeface="+mn-lt"/>
            </a:endParaRPr>
          </a:p>
        </p:txBody>
      </p:sp>
      <p:sp>
        <p:nvSpPr>
          <p:cNvPr id="21507" name="AutoShape 28"/>
          <p:cNvSpPr>
            <a:spLocks noChangeArrowheads="1"/>
          </p:cNvSpPr>
          <p:nvPr/>
        </p:nvSpPr>
        <p:spPr bwMode="auto">
          <a:xfrm>
            <a:off x="7658100" y="5711825"/>
            <a:ext cx="990600" cy="533400"/>
          </a:xfrm>
          <a:prstGeom prst="roundRect">
            <a:avLst>
              <a:gd name="adj" fmla="val 16667"/>
            </a:avLst>
          </a:prstGeom>
          <a:solidFill>
            <a:srgbClr val="FAF400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1508" name="AutoShape 29"/>
          <p:cNvSpPr>
            <a:spLocks noChangeArrowheads="1"/>
          </p:cNvSpPr>
          <p:nvPr/>
        </p:nvSpPr>
        <p:spPr bwMode="auto">
          <a:xfrm>
            <a:off x="6819900" y="4868863"/>
            <a:ext cx="914400" cy="533400"/>
          </a:xfrm>
          <a:prstGeom prst="roundRect">
            <a:avLst>
              <a:gd name="adj" fmla="val 16667"/>
            </a:avLst>
          </a:prstGeom>
          <a:solidFill>
            <a:srgbClr val="FAF400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1509" name="AutoShape 30"/>
          <p:cNvSpPr>
            <a:spLocks noChangeArrowheads="1"/>
          </p:cNvSpPr>
          <p:nvPr/>
        </p:nvSpPr>
        <p:spPr bwMode="auto">
          <a:xfrm>
            <a:off x="6000750" y="4035425"/>
            <a:ext cx="914400" cy="533400"/>
          </a:xfrm>
          <a:prstGeom prst="roundRect">
            <a:avLst>
              <a:gd name="adj" fmla="val 16667"/>
            </a:avLst>
          </a:prstGeom>
          <a:solidFill>
            <a:srgbClr val="FAF400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1510" name="AutoShape 31"/>
          <p:cNvSpPr>
            <a:spLocks noChangeArrowheads="1"/>
          </p:cNvSpPr>
          <p:nvPr/>
        </p:nvSpPr>
        <p:spPr bwMode="auto">
          <a:xfrm>
            <a:off x="6057900" y="3140075"/>
            <a:ext cx="762000" cy="533400"/>
          </a:xfrm>
          <a:prstGeom prst="roundRect">
            <a:avLst>
              <a:gd name="adj" fmla="val 16667"/>
            </a:avLst>
          </a:prstGeom>
          <a:solidFill>
            <a:srgbClr val="FAF400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1511" name="Oval 32"/>
          <p:cNvSpPr>
            <a:spLocks noChangeArrowheads="1"/>
          </p:cNvSpPr>
          <p:nvPr/>
        </p:nvSpPr>
        <p:spPr bwMode="auto">
          <a:xfrm>
            <a:off x="6796088" y="5711825"/>
            <a:ext cx="533400" cy="533400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1512" name="Oval 33"/>
          <p:cNvSpPr>
            <a:spLocks noChangeArrowheads="1"/>
          </p:cNvSpPr>
          <p:nvPr/>
        </p:nvSpPr>
        <p:spPr bwMode="auto">
          <a:xfrm>
            <a:off x="5986463" y="5711825"/>
            <a:ext cx="533400" cy="533400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1513" name="Oval 34"/>
          <p:cNvSpPr>
            <a:spLocks noChangeArrowheads="1"/>
          </p:cNvSpPr>
          <p:nvPr/>
        </p:nvSpPr>
        <p:spPr bwMode="auto">
          <a:xfrm>
            <a:off x="5191125" y="5711825"/>
            <a:ext cx="533400" cy="533400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1514" name="Oval 35"/>
          <p:cNvSpPr>
            <a:spLocks noChangeArrowheads="1"/>
          </p:cNvSpPr>
          <p:nvPr/>
        </p:nvSpPr>
        <p:spPr bwMode="auto">
          <a:xfrm>
            <a:off x="5157788" y="4868863"/>
            <a:ext cx="533400" cy="533400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1515" name="Oval 36"/>
          <p:cNvSpPr>
            <a:spLocks noChangeArrowheads="1"/>
          </p:cNvSpPr>
          <p:nvPr/>
        </p:nvSpPr>
        <p:spPr bwMode="auto">
          <a:xfrm>
            <a:off x="5995988" y="4873625"/>
            <a:ext cx="533400" cy="533400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1516" name="Oval 37"/>
          <p:cNvSpPr>
            <a:spLocks noChangeArrowheads="1"/>
          </p:cNvSpPr>
          <p:nvPr/>
        </p:nvSpPr>
        <p:spPr bwMode="auto">
          <a:xfrm>
            <a:off x="5157788" y="4030663"/>
            <a:ext cx="533400" cy="533400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1517" name="Oval 38"/>
          <p:cNvSpPr>
            <a:spLocks noChangeArrowheads="1"/>
          </p:cNvSpPr>
          <p:nvPr/>
        </p:nvSpPr>
        <p:spPr bwMode="auto">
          <a:xfrm>
            <a:off x="5157788" y="3154363"/>
            <a:ext cx="533400" cy="533400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1518" name="Text Box 39"/>
          <p:cNvSpPr txBox="1">
            <a:spLocks noChangeArrowheads="1"/>
          </p:cNvSpPr>
          <p:nvPr/>
        </p:nvSpPr>
        <p:spPr bwMode="auto">
          <a:xfrm>
            <a:off x="5143500" y="2994025"/>
            <a:ext cx="3662363" cy="3300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2800" b="1" dirty="0">
                <a:solidFill>
                  <a:srgbClr val="FFFF00"/>
                </a:solidFill>
                <a:latin typeface="+mn-lt"/>
              </a:rPr>
              <a:t>L1</a:t>
            </a:r>
            <a:r>
              <a:rPr lang="fr-FR" sz="2800" b="1" dirty="0">
                <a:latin typeface="+mn-lt"/>
              </a:rPr>
              <a:t> </a:t>
            </a:r>
            <a:r>
              <a:rPr lang="pl-PL" sz="2800" b="1" dirty="0">
                <a:latin typeface="+mn-lt"/>
              </a:rPr>
              <a:t>  </a:t>
            </a:r>
            <a:r>
              <a:rPr lang="fr-FR" sz="2800" b="1" dirty="0">
                <a:latin typeface="+mn-lt"/>
                <a:sym typeface="Symbol" pitchFamily="18" charset="2"/>
              </a:rPr>
              <a:t> </a:t>
            </a:r>
            <a:r>
              <a:rPr lang="fr-FR" sz="2800" b="1" dirty="0">
                <a:latin typeface="+mn-lt"/>
              </a:rPr>
              <a:t> 5 m</a:t>
            </a:r>
          </a:p>
          <a:p>
            <a:pPr defTabSz="762000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2800" b="1" dirty="0">
                <a:solidFill>
                  <a:srgbClr val="FFFF00"/>
                </a:solidFill>
                <a:latin typeface="+mn-lt"/>
                <a:sym typeface="Symbol" pitchFamily="18" charset="2"/>
              </a:rPr>
              <a:t>L2</a:t>
            </a:r>
            <a:r>
              <a:rPr lang="pl-PL" sz="2800" b="1" dirty="0">
                <a:latin typeface="+mn-lt"/>
                <a:sym typeface="Symbol" pitchFamily="18" charset="2"/>
              </a:rPr>
              <a:t>  </a:t>
            </a:r>
            <a:r>
              <a:rPr lang="fr-FR" sz="2800" b="1" dirty="0">
                <a:latin typeface="+mn-lt"/>
                <a:sym typeface="Symbol" pitchFamily="18" charset="2"/>
              </a:rPr>
              <a:t> </a:t>
            </a:r>
            <a:r>
              <a:rPr lang="pl-PL" sz="2800" b="1" dirty="0">
                <a:latin typeface="+mn-lt"/>
                <a:sym typeface="Symbol" pitchFamily="18" charset="2"/>
              </a:rPr>
              <a:t> </a:t>
            </a:r>
            <a:r>
              <a:rPr lang="fr-FR" sz="2800" b="1" dirty="0">
                <a:latin typeface="+mn-lt"/>
                <a:sym typeface="Symbol" pitchFamily="18" charset="2"/>
              </a:rPr>
              <a:t>90 m</a:t>
            </a:r>
          </a:p>
          <a:p>
            <a:pPr defTabSz="762000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2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fr-FR" sz="2800" b="1" dirty="0">
                <a:solidFill>
                  <a:srgbClr val="FFFF00"/>
                </a:solidFill>
                <a:latin typeface="+mn-lt"/>
              </a:rPr>
              <a:t>L1</a:t>
            </a:r>
            <a:r>
              <a:rPr lang="fr-FR" sz="2800" b="1" dirty="0">
                <a:latin typeface="+mn-lt"/>
              </a:rPr>
              <a:t> </a:t>
            </a:r>
            <a:r>
              <a:rPr lang="pl-PL" sz="2800" b="1" dirty="0">
                <a:latin typeface="+mn-lt"/>
              </a:rPr>
              <a:t> </a:t>
            </a:r>
            <a:r>
              <a:rPr lang="fr-FR" sz="2800" b="1" dirty="0">
                <a:latin typeface="+mn-lt"/>
              </a:rPr>
              <a:t>+ </a:t>
            </a:r>
            <a:r>
              <a:rPr lang="fr-FR" sz="2800" b="1" dirty="0">
                <a:solidFill>
                  <a:srgbClr val="FFFF00"/>
                </a:solidFill>
                <a:latin typeface="+mn-lt"/>
              </a:rPr>
              <a:t>L3</a:t>
            </a:r>
            <a:r>
              <a:rPr lang="fr-FR" sz="2800" b="1" dirty="0">
                <a:latin typeface="+mn-lt"/>
              </a:rPr>
              <a:t> </a:t>
            </a:r>
            <a:r>
              <a:rPr lang="pl-PL" sz="2800" b="1" dirty="0">
                <a:latin typeface="+mn-lt"/>
              </a:rPr>
              <a:t> </a:t>
            </a:r>
            <a:r>
              <a:rPr lang="fr-FR" sz="2800" b="1" dirty="0">
                <a:latin typeface="+mn-lt"/>
                <a:sym typeface="Symbol" pitchFamily="18" charset="2"/>
              </a:rPr>
              <a:t></a:t>
            </a:r>
            <a:r>
              <a:rPr lang="fr-FR" sz="2800" b="1" dirty="0">
                <a:latin typeface="+mn-lt"/>
              </a:rPr>
              <a:t> </a:t>
            </a:r>
            <a:r>
              <a:rPr lang="pl-PL" sz="2800" b="1" dirty="0">
                <a:latin typeface="+mn-lt"/>
              </a:rPr>
              <a:t> </a:t>
            </a:r>
            <a:r>
              <a:rPr lang="fr-FR" sz="2800" b="1" dirty="0">
                <a:latin typeface="+mn-lt"/>
              </a:rPr>
              <a:t>10 m</a:t>
            </a:r>
          </a:p>
          <a:p>
            <a:pPr defTabSz="762000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2800" b="1" dirty="0">
                <a:solidFill>
                  <a:srgbClr val="FFFF00"/>
                </a:solidFill>
                <a:latin typeface="+mn-lt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FFFF00"/>
                </a:solidFill>
                <a:latin typeface="+mn-lt"/>
                <a:sym typeface="Symbol" pitchFamily="18" charset="2"/>
              </a:rPr>
              <a:t>L1</a:t>
            </a:r>
            <a:r>
              <a:rPr lang="fr-FR" sz="2800" b="1" dirty="0">
                <a:latin typeface="+mn-lt"/>
                <a:sym typeface="Symbol" pitchFamily="18" charset="2"/>
              </a:rPr>
              <a:t> </a:t>
            </a:r>
            <a:r>
              <a:rPr lang="pl-PL" sz="2800" b="1" dirty="0">
                <a:latin typeface="+mn-lt"/>
                <a:sym typeface="Symbol" pitchFamily="18" charset="2"/>
              </a:rPr>
              <a:t> </a:t>
            </a:r>
            <a:r>
              <a:rPr lang="fr-FR" sz="2800" b="1" dirty="0">
                <a:latin typeface="+mn-lt"/>
                <a:sym typeface="Symbol" pitchFamily="18" charset="2"/>
              </a:rPr>
              <a:t>+</a:t>
            </a:r>
            <a:r>
              <a:rPr lang="pl-PL" sz="2800" b="1" dirty="0">
                <a:latin typeface="+mn-lt"/>
                <a:sym typeface="Symbol" pitchFamily="18" charset="2"/>
              </a:rPr>
              <a:t> </a:t>
            </a:r>
            <a:r>
              <a:rPr lang="fr-FR" sz="2800" b="1" dirty="0">
                <a:latin typeface="+mn-lt"/>
                <a:sym typeface="Symbol" pitchFamily="18" charset="2"/>
              </a:rPr>
              <a:t> </a:t>
            </a:r>
            <a:r>
              <a:rPr lang="fr-FR" sz="2800" b="1" dirty="0">
                <a:solidFill>
                  <a:srgbClr val="FFFF00"/>
                </a:solidFill>
                <a:latin typeface="+mn-lt"/>
                <a:sym typeface="Symbol" pitchFamily="18" charset="2"/>
              </a:rPr>
              <a:t>L2 </a:t>
            </a:r>
            <a:r>
              <a:rPr lang="pl-PL" sz="2800" b="1" dirty="0">
                <a:solidFill>
                  <a:srgbClr val="FFFF00"/>
                </a:solidFill>
                <a:latin typeface="+mn-lt"/>
                <a:sym typeface="Symbol" pitchFamily="18" charset="2"/>
              </a:rPr>
              <a:t> </a:t>
            </a:r>
            <a:r>
              <a:rPr lang="fr-FR" sz="2800" b="1" dirty="0">
                <a:latin typeface="+mn-lt"/>
                <a:sym typeface="Symbol" pitchFamily="18" charset="2"/>
              </a:rPr>
              <a:t>+ </a:t>
            </a:r>
            <a:r>
              <a:rPr lang="fr-FR" sz="2800" b="1" dirty="0">
                <a:solidFill>
                  <a:srgbClr val="FFFF00"/>
                </a:solidFill>
                <a:latin typeface="+mn-lt"/>
                <a:sym typeface="Symbol" pitchFamily="18" charset="2"/>
              </a:rPr>
              <a:t>L3</a:t>
            </a:r>
            <a:r>
              <a:rPr lang="pl-PL" sz="2800" b="1" dirty="0">
                <a:solidFill>
                  <a:srgbClr val="FFFF00"/>
                </a:solidFill>
                <a:latin typeface="+mn-lt"/>
                <a:sym typeface="Symbol" pitchFamily="18" charset="2"/>
              </a:rPr>
              <a:t> </a:t>
            </a:r>
            <a:r>
              <a:rPr lang="fr-FR" sz="2800" b="1" dirty="0">
                <a:latin typeface="+mn-lt"/>
                <a:sym typeface="Symbol" pitchFamily="18" charset="2"/>
              </a:rPr>
              <a:t> </a:t>
            </a:r>
            <a:r>
              <a:rPr lang="pl-PL" sz="2800" b="1" dirty="0">
                <a:latin typeface="+mn-lt"/>
                <a:sym typeface="Symbol" pitchFamily="18" charset="2"/>
              </a:rPr>
              <a:t>  </a:t>
            </a:r>
            <a:r>
              <a:rPr lang="fr-FR" sz="2800" b="1" dirty="0">
                <a:latin typeface="+mn-lt"/>
                <a:sym typeface="Symbol" pitchFamily="18" charset="2"/>
              </a:rPr>
              <a:t>100m</a:t>
            </a:r>
          </a:p>
        </p:txBody>
      </p:sp>
      <p:pic>
        <p:nvPicPr>
          <p:cNvPr id="20495" name="Picture 40" descr="vdinorme_p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2282825"/>
            <a:ext cx="21748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 Box 41"/>
          <p:cNvSpPr txBox="1">
            <a:spLocks noChangeArrowheads="1"/>
          </p:cNvSpPr>
          <p:nvPr/>
        </p:nvSpPr>
        <p:spPr bwMode="auto">
          <a:xfrm>
            <a:off x="2627313" y="2995613"/>
            <a:ext cx="920750" cy="485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80000"/>
              </a:lnSpc>
              <a:defRPr/>
            </a:pPr>
            <a:r>
              <a:rPr lang="pl-PL" sz="1600" b="1">
                <a:latin typeface="+mn-lt"/>
              </a:rPr>
              <a:t>Kabel </a:t>
            </a:r>
          </a:p>
          <a:p>
            <a:pPr defTabSz="762000" eaLnBrk="0" hangingPunct="0">
              <a:lnSpc>
                <a:spcPct val="80000"/>
              </a:lnSpc>
              <a:defRPr/>
            </a:pPr>
            <a:r>
              <a:rPr lang="pl-PL" sz="1600" b="1">
                <a:latin typeface="+mn-lt"/>
              </a:rPr>
              <a:t>Krosowy</a:t>
            </a:r>
            <a:endParaRPr lang="fr-FR" sz="1600" b="1">
              <a:latin typeface="+mn-lt"/>
            </a:endParaRPr>
          </a:p>
        </p:txBody>
      </p:sp>
      <p:sp>
        <p:nvSpPr>
          <p:cNvPr id="21521" name="Text Box 42"/>
          <p:cNvSpPr txBox="1">
            <a:spLocks noChangeArrowheads="1"/>
          </p:cNvSpPr>
          <p:nvPr/>
        </p:nvSpPr>
        <p:spPr bwMode="auto">
          <a:xfrm>
            <a:off x="2627313" y="4005263"/>
            <a:ext cx="1268412" cy="485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80000"/>
              </a:lnSpc>
              <a:defRPr/>
            </a:pPr>
            <a:r>
              <a:rPr lang="pl-PL" sz="1600" b="1">
                <a:latin typeface="+mn-lt"/>
              </a:rPr>
              <a:t>Tor </a:t>
            </a:r>
          </a:p>
          <a:p>
            <a:pPr defTabSz="762000" eaLnBrk="0" hangingPunct="0">
              <a:lnSpc>
                <a:spcPct val="80000"/>
              </a:lnSpc>
              <a:defRPr/>
            </a:pPr>
            <a:r>
              <a:rPr lang="pl-PL" sz="1600" b="1">
                <a:latin typeface="+mn-lt"/>
              </a:rPr>
              <a:t>transmisyjny</a:t>
            </a:r>
            <a:endParaRPr lang="fr-FR" sz="1600" b="1">
              <a:latin typeface="+mn-lt"/>
            </a:endParaRPr>
          </a:p>
        </p:txBody>
      </p:sp>
      <p:sp>
        <p:nvSpPr>
          <p:cNvPr id="21522" name="Text Box 43"/>
          <p:cNvSpPr txBox="1">
            <a:spLocks noChangeArrowheads="1"/>
          </p:cNvSpPr>
          <p:nvPr/>
        </p:nvSpPr>
        <p:spPr bwMode="auto">
          <a:xfrm>
            <a:off x="2627313" y="5000625"/>
            <a:ext cx="1492250" cy="485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80000"/>
              </a:lnSpc>
              <a:defRPr/>
            </a:pPr>
            <a:r>
              <a:rPr lang="pl-PL" sz="1600" b="1">
                <a:latin typeface="+mn-lt"/>
              </a:rPr>
              <a:t>Kabel </a:t>
            </a:r>
          </a:p>
          <a:p>
            <a:pPr defTabSz="762000" eaLnBrk="0" hangingPunct="0">
              <a:lnSpc>
                <a:spcPct val="80000"/>
              </a:lnSpc>
              <a:defRPr/>
            </a:pPr>
            <a:r>
              <a:rPr lang="pl-PL" sz="1600" b="1">
                <a:latin typeface="+mn-lt"/>
              </a:rPr>
              <a:t>przyłączeniowy</a:t>
            </a:r>
            <a:endParaRPr lang="fr-FR" sz="1600" b="1">
              <a:latin typeface="+mn-lt"/>
            </a:endParaRPr>
          </a:p>
        </p:txBody>
      </p:sp>
      <p:sp>
        <p:nvSpPr>
          <p:cNvPr id="21523" name="AutoShape 44"/>
          <p:cNvSpPr>
            <a:spLocks/>
          </p:cNvSpPr>
          <p:nvPr/>
        </p:nvSpPr>
        <p:spPr bwMode="auto">
          <a:xfrm>
            <a:off x="3983038" y="3017838"/>
            <a:ext cx="401637" cy="2506662"/>
          </a:xfrm>
          <a:prstGeom prst="rightBrace">
            <a:avLst>
              <a:gd name="adj1" fmla="val 520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1524" name="Text Box 45"/>
          <p:cNvSpPr txBox="1">
            <a:spLocks noChangeArrowheads="1"/>
          </p:cNvSpPr>
          <p:nvPr/>
        </p:nvSpPr>
        <p:spPr bwMode="auto">
          <a:xfrm rot="5400000">
            <a:off x="4029868" y="4139407"/>
            <a:ext cx="1058863" cy="387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80000"/>
              </a:lnSpc>
              <a:defRPr/>
            </a:pPr>
            <a:r>
              <a:rPr lang="pl-PL" sz="2400" b="1">
                <a:latin typeface="+mn-lt"/>
              </a:rPr>
              <a:t>KANAŁ</a:t>
            </a:r>
            <a:endParaRPr lang="fr-FR" sz="2400" b="1">
              <a:latin typeface="+mn-lt"/>
            </a:endParaRPr>
          </a:p>
        </p:txBody>
      </p:sp>
      <p:sp>
        <p:nvSpPr>
          <p:cNvPr id="21525" name="Rectangle 46"/>
          <p:cNvSpPr>
            <a:spLocks noChangeArrowheads="1"/>
          </p:cNvSpPr>
          <p:nvPr/>
        </p:nvSpPr>
        <p:spPr bwMode="auto">
          <a:xfrm>
            <a:off x="0" y="0"/>
            <a:ext cx="90725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Standard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 50 173-1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ISO 11801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2"/>
          <p:cNvSpPr>
            <a:spLocks noChangeArrowheads="1"/>
          </p:cNvSpPr>
          <p:nvPr/>
        </p:nvSpPr>
        <p:spPr bwMode="auto">
          <a:xfrm>
            <a:off x="1130300" y="4903788"/>
            <a:ext cx="5300663" cy="585787"/>
          </a:xfrm>
          <a:prstGeom prst="rect">
            <a:avLst/>
          </a:prstGeom>
          <a:solidFill>
            <a:srgbClr val="FDFCF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en-GB" sz="1600">
              <a:solidFill>
                <a:srgbClr val="782B97"/>
              </a:solidFill>
              <a:latin typeface="+mn-lt"/>
            </a:endParaRPr>
          </a:p>
        </p:txBody>
      </p:sp>
      <p:sp>
        <p:nvSpPr>
          <p:cNvPr id="22531" name="Text Box 25"/>
          <p:cNvSpPr txBox="1">
            <a:spLocks noChangeArrowheads="1"/>
          </p:cNvSpPr>
          <p:nvPr/>
        </p:nvSpPr>
        <p:spPr bwMode="auto">
          <a:xfrm>
            <a:off x="1179513" y="4235450"/>
            <a:ext cx="5562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>
                <a:solidFill>
                  <a:srgbClr val="A798AE"/>
                </a:solidFill>
                <a:latin typeface="+mn-lt"/>
              </a:rPr>
              <a:t>2. </a:t>
            </a:r>
            <a:r>
              <a:rPr lang="pl-PL" sz="2800">
                <a:solidFill>
                  <a:srgbClr val="A798AE"/>
                </a:solidFill>
                <a:latin typeface="+mn-lt"/>
              </a:rPr>
              <a:t>Długości</a:t>
            </a:r>
            <a:endParaRPr lang="fr-FR" sz="2800">
              <a:solidFill>
                <a:srgbClr val="A798AE"/>
              </a:solidFill>
              <a:latin typeface="+mn-lt"/>
            </a:endParaRPr>
          </a:p>
        </p:txBody>
      </p:sp>
      <p:sp>
        <p:nvSpPr>
          <p:cNvPr id="22532" name="Text Box 26"/>
          <p:cNvSpPr txBox="1">
            <a:spLocks noChangeArrowheads="1"/>
          </p:cNvSpPr>
          <p:nvPr/>
        </p:nvSpPr>
        <p:spPr bwMode="auto">
          <a:xfrm>
            <a:off x="1179513" y="4921250"/>
            <a:ext cx="5562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>
                <a:latin typeface="+mn-lt"/>
              </a:rPr>
              <a:t>3. </a:t>
            </a:r>
            <a:r>
              <a:rPr lang="pl-PL" sz="2800">
                <a:latin typeface="+mn-lt"/>
              </a:rPr>
              <a:t>Rozplot</a:t>
            </a:r>
            <a:r>
              <a:rPr lang="fr-FR" sz="2800">
                <a:latin typeface="+mn-lt"/>
              </a:rPr>
              <a:t>  </a:t>
            </a:r>
            <a:r>
              <a:rPr lang="fr-FR" sz="2800">
                <a:solidFill>
                  <a:schemeClr val="accent2"/>
                </a:solidFill>
                <a:latin typeface="+mn-lt"/>
                <a:sym typeface="Wingdings 3" pitchFamily="18" charset="2"/>
              </a:rPr>
              <a:t></a:t>
            </a:r>
            <a:r>
              <a:rPr lang="fr-FR" sz="2800">
                <a:latin typeface="+mn-lt"/>
                <a:sym typeface="Wingdings 3" pitchFamily="18" charset="2"/>
              </a:rPr>
              <a:t> </a:t>
            </a:r>
            <a:r>
              <a:rPr lang="pl-PL" sz="2800">
                <a:latin typeface="+mn-lt"/>
                <a:sym typeface="Wingdings 3" pitchFamily="18" charset="2"/>
              </a:rPr>
              <a:t>max </a:t>
            </a:r>
            <a:r>
              <a:rPr lang="fr-FR" sz="2800">
                <a:latin typeface="+mn-lt"/>
                <a:sym typeface="Wingdings 3" pitchFamily="18" charset="2"/>
              </a:rPr>
              <a:t>13 mm</a:t>
            </a:r>
          </a:p>
        </p:txBody>
      </p:sp>
      <p:sp>
        <p:nvSpPr>
          <p:cNvPr id="22533" name="Text Box 35"/>
          <p:cNvSpPr txBox="1">
            <a:spLocks noChangeArrowheads="1"/>
          </p:cNvSpPr>
          <p:nvPr/>
        </p:nvSpPr>
        <p:spPr bwMode="auto">
          <a:xfrm>
            <a:off x="1179513" y="5535613"/>
            <a:ext cx="5562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>
                <a:solidFill>
                  <a:srgbClr val="B5B5B5"/>
                </a:solidFill>
                <a:latin typeface="+mn-lt"/>
              </a:rPr>
              <a:t>4. </a:t>
            </a:r>
            <a:r>
              <a:rPr lang="pl-PL" sz="2800">
                <a:solidFill>
                  <a:srgbClr val="B5B5B5"/>
                </a:solidFill>
                <a:latin typeface="+mn-lt"/>
              </a:rPr>
              <a:t>Układanie kabla</a:t>
            </a:r>
            <a:endParaRPr lang="fr-FR" sz="2800">
              <a:solidFill>
                <a:srgbClr val="B5B5B5"/>
              </a:solidFill>
              <a:latin typeface="+mn-lt"/>
            </a:endParaRPr>
          </a:p>
        </p:txBody>
      </p:sp>
      <p:sp>
        <p:nvSpPr>
          <p:cNvPr id="22534" name="Rectangle 43"/>
          <p:cNvSpPr>
            <a:spLocks noChangeArrowheads="1"/>
          </p:cNvSpPr>
          <p:nvPr/>
        </p:nvSpPr>
        <p:spPr bwMode="auto">
          <a:xfrm>
            <a:off x="436563" y="1457325"/>
            <a:ext cx="61928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endParaRPr lang="en-GB" sz="2600">
              <a:solidFill>
                <a:srgbClr val="68739A"/>
              </a:solidFill>
              <a:latin typeface="+mn-lt"/>
            </a:endParaRPr>
          </a:p>
        </p:txBody>
      </p:sp>
      <p:sp>
        <p:nvSpPr>
          <p:cNvPr id="22535" name="Rectangle 45"/>
          <p:cNvSpPr>
            <a:spLocks noChangeArrowheads="1"/>
          </p:cNvSpPr>
          <p:nvPr/>
        </p:nvSpPr>
        <p:spPr bwMode="auto">
          <a:xfrm>
            <a:off x="0" y="0"/>
            <a:ext cx="90725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Standard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 50 173-1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ISO 11801</a:t>
            </a:r>
          </a:p>
        </p:txBody>
      </p:sp>
      <p:sp>
        <p:nvSpPr>
          <p:cNvPr id="22536" name="Rectangle 46"/>
          <p:cNvSpPr>
            <a:spLocks noChangeArrowheads="1"/>
          </p:cNvSpPr>
          <p:nvPr/>
        </p:nvSpPr>
        <p:spPr bwMode="auto">
          <a:xfrm>
            <a:off x="407988" y="1627188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fr-FR" sz="3000" dirty="0">
                <a:latin typeface="+mn-lt"/>
              </a:rPr>
              <a:t> </a:t>
            </a:r>
            <a:r>
              <a:rPr lang="pl-PL" sz="3000" dirty="0">
                <a:latin typeface="+mn-lt"/>
              </a:rPr>
              <a:t>4 kluczowe punkty klasy D i E</a:t>
            </a:r>
            <a:endParaRPr lang="fr-FR" sz="3000" dirty="0">
              <a:latin typeface="+mn-lt"/>
            </a:endParaRPr>
          </a:p>
        </p:txBody>
      </p:sp>
      <p:sp>
        <p:nvSpPr>
          <p:cNvPr id="22537" name="Text Box 57"/>
          <p:cNvSpPr txBox="1">
            <a:spLocks noChangeArrowheads="1"/>
          </p:cNvSpPr>
          <p:nvPr/>
        </p:nvSpPr>
        <p:spPr bwMode="auto">
          <a:xfrm>
            <a:off x="4622800" y="2968625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pl-PL" sz="2400">
                <a:solidFill>
                  <a:srgbClr val="A798AE"/>
                </a:solidFill>
                <a:latin typeface="+mn-lt"/>
              </a:rPr>
              <a:t>Kategoria</a:t>
            </a:r>
            <a:r>
              <a:rPr lang="fr-FR" sz="2400">
                <a:solidFill>
                  <a:srgbClr val="A798AE"/>
                </a:solidFill>
                <a:latin typeface="+mn-lt"/>
              </a:rPr>
              <a:t> 5/5e</a:t>
            </a:r>
          </a:p>
        </p:txBody>
      </p:sp>
      <p:sp>
        <p:nvSpPr>
          <p:cNvPr id="22538" name="Text Box 58"/>
          <p:cNvSpPr txBox="1">
            <a:spLocks noChangeArrowheads="1"/>
          </p:cNvSpPr>
          <p:nvPr/>
        </p:nvSpPr>
        <p:spPr bwMode="auto">
          <a:xfrm>
            <a:off x="1179513" y="2514600"/>
            <a:ext cx="5562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sz="2800">
                <a:solidFill>
                  <a:srgbClr val="A798AE"/>
                </a:solidFill>
                <a:latin typeface="+mn-lt"/>
              </a:rPr>
              <a:t>1. </a:t>
            </a:r>
            <a:r>
              <a:rPr lang="pl-PL" sz="2800">
                <a:solidFill>
                  <a:srgbClr val="A798AE"/>
                </a:solidFill>
                <a:latin typeface="+mn-lt"/>
              </a:rPr>
              <a:t>Wybór systemu</a:t>
            </a:r>
            <a:endParaRPr lang="fr-FR" sz="2800">
              <a:solidFill>
                <a:srgbClr val="A798AE"/>
              </a:solidFill>
              <a:latin typeface="+mn-lt"/>
            </a:endParaRPr>
          </a:p>
        </p:txBody>
      </p:sp>
      <p:sp>
        <p:nvSpPr>
          <p:cNvPr id="22539" name="Line 59"/>
          <p:cNvSpPr>
            <a:spLocks noChangeShapeType="1"/>
          </p:cNvSpPr>
          <p:nvPr/>
        </p:nvSpPr>
        <p:spPr bwMode="auto">
          <a:xfrm>
            <a:off x="3754438" y="3214688"/>
            <a:ext cx="762000" cy="0"/>
          </a:xfrm>
          <a:prstGeom prst="line">
            <a:avLst/>
          </a:prstGeom>
          <a:noFill/>
          <a:ln w="38100">
            <a:solidFill>
              <a:srgbClr val="A798AE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2540" name="Text Box 60"/>
          <p:cNvSpPr txBox="1">
            <a:spLocks noChangeArrowheads="1"/>
          </p:cNvSpPr>
          <p:nvPr/>
        </p:nvSpPr>
        <p:spPr bwMode="auto">
          <a:xfrm>
            <a:off x="4618038" y="343535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pl-PL" sz="2400">
                <a:solidFill>
                  <a:srgbClr val="A798AE"/>
                </a:solidFill>
                <a:latin typeface="+mn-lt"/>
              </a:rPr>
              <a:t>Kategoria</a:t>
            </a:r>
            <a:r>
              <a:rPr lang="fr-FR" sz="2400">
                <a:solidFill>
                  <a:srgbClr val="A798AE"/>
                </a:solidFill>
                <a:latin typeface="+mn-lt"/>
              </a:rPr>
              <a:t> 6</a:t>
            </a:r>
          </a:p>
        </p:txBody>
      </p:sp>
      <p:sp>
        <p:nvSpPr>
          <p:cNvPr id="22541" name="Line 61"/>
          <p:cNvSpPr>
            <a:spLocks noChangeShapeType="1"/>
          </p:cNvSpPr>
          <p:nvPr/>
        </p:nvSpPr>
        <p:spPr bwMode="auto">
          <a:xfrm>
            <a:off x="3749675" y="3681413"/>
            <a:ext cx="762000" cy="0"/>
          </a:xfrm>
          <a:prstGeom prst="line">
            <a:avLst/>
          </a:prstGeom>
          <a:noFill/>
          <a:ln w="38100">
            <a:solidFill>
              <a:srgbClr val="A798AE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2542" name="Text Box 62"/>
          <p:cNvSpPr txBox="1">
            <a:spLocks noChangeArrowheads="1"/>
          </p:cNvSpPr>
          <p:nvPr/>
        </p:nvSpPr>
        <p:spPr bwMode="auto">
          <a:xfrm>
            <a:off x="2251075" y="2962275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pl-PL" sz="2400">
                <a:solidFill>
                  <a:srgbClr val="A798AE"/>
                </a:solidFill>
                <a:latin typeface="+mn-lt"/>
              </a:rPr>
              <a:t>Klasa</a:t>
            </a:r>
            <a:r>
              <a:rPr lang="fr-FR" sz="2400">
                <a:solidFill>
                  <a:srgbClr val="A798AE"/>
                </a:solidFill>
                <a:latin typeface="+mn-lt"/>
              </a:rPr>
              <a:t> D</a:t>
            </a:r>
          </a:p>
        </p:txBody>
      </p:sp>
      <p:sp>
        <p:nvSpPr>
          <p:cNvPr id="22543" name="Text Box 63"/>
          <p:cNvSpPr txBox="1">
            <a:spLocks noChangeArrowheads="1"/>
          </p:cNvSpPr>
          <p:nvPr/>
        </p:nvSpPr>
        <p:spPr bwMode="auto">
          <a:xfrm>
            <a:off x="2246313" y="34290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pl-PL" sz="2400">
                <a:solidFill>
                  <a:srgbClr val="A798AE"/>
                </a:solidFill>
                <a:latin typeface="+mn-lt"/>
              </a:rPr>
              <a:t>Klasa</a:t>
            </a:r>
            <a:r>
              <a:rPr lang="fr-FR" sz="2400">
                <a:solidFill>
                  <a:srgbClr val="A798AE"/>
                </a:solidFill>
                <a:latin typeface="+mn-lt"/>
              </a:rPr>
              <a:t> 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5759450" y="4411663"/>
            <a:ext cx="1776413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l-PL" sz="2400"/>
              <a:t>Rozplot</a:t>
            </a:r>
            <a:r>
              <a:rPr lang="fr-FR" sz="2400"/>
              <a:t> </a:t>
            </a:r>
          </a:p>
          <a:p>
            <a:pPr defTabSz="762000" eaLnBrk="0" hangingPunct="0"/>
            <a:r>
              <a:rPr lang="fr-FR" sz="2400"/>
              <a:t>max 13 mm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138613" y="38862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22532" name="Picture 8" descr="rj45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475" y="2411413"/>
            <a:ext cx="3351213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Line 9"/>
          <p:cNvSpPr>
            <a:spLocks noChangeShapeType="1"/>
          </p:cNvSpPr>
          <p:nvPr/>
        </p:nvSpPr>
        <p:spPr bwMode="auto">
          <a:xfrm flipH="1" flipV="1">
            <a:off x="3332163" y="4194175"/>
            <a:ext cx="2439987" cy="573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2534" name="Line 10"/>
          <p:cNvSpPr>
            <a:spLocks noChangeShapeType="1"/>
          </p:cNvSpPr>
          <p:nvPr/>
        </p:nvSpPr>
        <p:spPr bwMode="auto">
          <a:xfrm flipH="1" flipV="1">
            <a:off x="3840163" y="3867150"/>
            <a:ext cx="1922462" cy="884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2535" name="Rectangle 14"/>
          <p:cNvSpPr>
            <a:spLocks noChangeArrowheads="1"/>
          </p:cNvSpPr>
          <p:nvPr/>
        </p:nvSpPr>
        <p:spPr bwMode="auto">
          <a:xfrm>
            <a:off x="1012825" y="1133475"/>
            <a:ext cx="61928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</a:pPr>
            <a:endParaRPr lang="en-GB" sz="2600">
              <a:solidFill>
                <a:srgbClr val="68739A"/>
              </a:solidFill>
            </a:endParaRPr>
          </a:p>
        </p:txBody>
      </p:sp>
      <p:sp>
        <p:nvSpPr>
          <p:cNvPr id="23560" name="Rectangle 17"/>
          <p:cNvSpPr>
            <a:spLocks noChangeArrowheads="1"/>
          </p:cNvSpPr>
          <p:nvPr/>
        </p:nvSpPr>
        <p:spPr bwMode="auto">
          <a:xfrm>
            <a:off x="0" y="0"/>
            <a:ext cx="90725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Standard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50 173-1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ISO 11801</a:t>
            </a:r>
          </a:p>
        </p:txBody>
      </p:sp>
      <p:sp>
        <p:nvSpPr>
          <p:cNvPr id="22537" name="Rectangle 18"/>
          <p:cNvSpPr>
            <a:spLocks noChangeArrowheads="1"/>
          </p:cNvSpPr>
          <p:nvPr/>
        </p:nvSpPr>
        <p:spPr bwMode="auto">
          <a:xfrm>
            <a:off x="506413" y="1654175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</a:pPr>
            <a:r>
              <a:rPr lang="fr-FR" sz="3000"/>
              <a:t> </a:t>
            </a:r>
            <a:r>
              <a:rPr lang="pl-PL" sz="3000"/>
              <a:t>4 kluczowe punkty klasy D i E</a:t>
            </a:r>
            <a:endParaRPr lang="fr-FR" sz="3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6"/>
          <p:cNvSpPr>
            <a:spLocks noChangeArrowheads="1"/>
          </p:cNvSpPr>
          <p:nvPr/>
        </p:nvSpPr>
        <p:spPr bwMode="auto">
          <a:xfrm>
            <a:off x="1439863" y="5588000"/>
            <a:ext cx="6096000" cy="585788"/>
          </a:xfrm>
          <a:prstGeom prst="rect">
            <a:avLst/>
          </a:prstGeom>
          <a:solidFill>
            <a:srgbClr val="FDFCF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GB" sz="1600"/>
          </a:p>
        </p:txBody>
      </p:sp>
      <p:sp>
        <p:nvSpPr>
          <p:cNvPr id="23555" name="Text Box 40"/>
          <p:cNvSpPr txBox="1">
            <a:spLocks noChangeArrowheads="1"/>
          </p:cNvSpPr>
          <p:nvPr/>
        </p:nvSpPr>
        <p:spPr bwMode="auto">
          <a:xfrm>
            <a:off x="1489075" y="4919663"/>
            <a:ext cx="5562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fr-FR" sz="2800">
                <a:solidFill>
                  <a:srgbClr val="A798AE"/>
                </a:solidFill>
              </a:rPr>
              <a:t>3. </a:t>
            </a:r>
            <a:r>
              <a:rPr lang="pl-PL" sz="2800">
                <a:solidFill>
                  <a:srgbClr val="A798AE"/>
                </a:solidFill>
              </a:rPr>
              <a:t>Rozplot</a:t>
            </a:r>
            <a:r>
              <a:rPr lang="fr-FR" sz="2800">
                <a:solidFill>
                  <a:srgbClr val="A798AE"/>
                </a:solidFill>
              </a:rPr>
              <a:t> </a:t>
            </a:r>
            <a:endParaRPr lang="fr-FR" sz="2800">
              <a:solidFill>
                <a:srgbClr val="A798AE"/>
              </a:solidFill>
              <a:sym typeface="Wingdings 3" pitchFamily="18" charset="2"/>
            </a:endParaRPr>
          </a:p>
        </p:txBody>
      </p:sp>
      <p:sp>
        <p:nvSpPr>
          <p:cNvPr id="23556" name="Text Box 41"/>
          <p:cNvSpPr txBox="1">
            <a:spLocks noChangeArrowheads="1"/>
          </p:cNvSpPr>
          <p:nvPr/>
        </p:nvSpPr>
        <p:spPr bwMode="auto">
          <a:xfrm>
            <a:off x="1435100" y="5584825"/>
            <a:ext cx="6716713" cy="536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fr-FR" sz="2800"/>
              <a:t>4. </a:t>
            </a:r>
            <a:r>
              <a:rPr lang="pl-PL" sz="2800"/>
              <a:t>Układanie kabla</a:t>
            </a:r>
            <a:r>
              <a:rPr lang="fr-FR" sz="2800"/>
              <a:t> </a:t>
            </a:r>
            <a:r>
              <a:rPr lang="fr-FR" sz="2800">
                <a:solidFill>
                  <a:schemeClr val="accent2"/>
                </a:solidFill>
                <a:sym typeface="Wingdings 3" pitchFamily="18" charset="2"/>
              </a:rPr>
              <a:t></a:t>
            </a:r>
            <a:r>
              <a:rPr lang="fr-FR" sz="2800">
                <a:sym typeface="Wingdings 3" pitchFamily="18" charset="2"/>
              </a:rPr>
              <a:t> </a:t>
            </a:r>
            <a:r>
              <a:rPr lang="pl-PL" sz="2800">
                <a:sym typeface="Wingdings 3" pitchFamily="18" charset="2"/>
              </a:rPr>
              <a:t>dobra praktyka</a:t>
            </a:r>
            <a:endParaRPr lang="fr-FR" sz="2800">
              <a:sym typeface="Wingdings 3" pitchFamily="18" charset="2"/>
            </a:endParaRPr>
          </a:p>
        </p:txBody>
      </p:sp>
      <p:sp>
        <p:nvSpPr>
          <p:cNvPr id="23557" name="Text Box 48"/>
          <p:cNvSpPr txBox="1">
            <a:spLocks noChangeArrowheads="1"/>
          </p:cNvSpPr>
          <p:nvPr/>
        </p:nvSpPr>
        <p:spPr bwMode="auto">
          <a:xfrm>
            <a:off x="1489075" y="4319588"/>
            <a:ext cx="5562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fr-FR" sz="2800">
                <a:solidFill>
                  <a:srgbClr val="A798AE"/>
                </a:solidFill>
              </a:rPr>
              <a:t>2. </a:t>
            </a:r>
            <a:r>
              <a:rPr lang="pl-PL" sz="2800">
                <a:solidFill>
                  <a:srgbClr val="A798AE"/>
                </a:solidFill>
              </a:rPr>
              <a:t>Długości</a:t>
            </a:r>
            <a:endParaRPr lang="fr-FR" sz="2800">
              <a:solidFill>
                <a:srgbClr val="A798AE"/>
              </a:solidFill>
            </a:endParaRPr>
          </a:p>
        </p:txBody>
      </p:sp>
      <p:sp>
        <p:nvSpPr>
          <p:cNvPr id="24583" name="Rectangle 59"/>
          <p:cNvSpPr>
            <a:spLocks noChangeArrowheads="1"/>
          </p:cNvSpPr>
          <p:nvPr/>
        </p:nvSpPr>
        <p:spPr bwMode="auto">
          <a:xfrm>
            <a:off x="0" y="0"/>
            <a:ext cx="90725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Standard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50 173-1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ISO 11801</a:t>
            </a:r>
          </a:p>
        </p:txBody>
      </p:sp>
      <p:sp>
        <p:nvSpPr>
          <p:cNvPr id="23559" name="Rectangle 60"/>
          <p:cNvSpPr>
            <a:spLocks noChangeArrowheads="1"/>
          </p:cNvSpPr>
          <p:nvPr/>
        </p:nvSpPr>
        <p:spPr bwMode="auto">
          <a:xfrm>
            <a:off x="477838" y="1541463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</a:pPr>
            <a:r>
              <a:rPr lang="fr-FR" sz="3000"/>
              <a:t> </a:t>
            </a:r>
            <a:r>
              <a:rPr lang="pl-PL" sz="3000"/>
              <a:t>4 kluczowe punkty klasy D i E</a:t>
            </a:r>
            <a:endParaRPr lang="fr-FR" sz="3000"/>
          </a:p>
        </p:txBody>
      </p:sp>
      <p:sp>
        <p:nvSpPr>
          <p:cNvPr id="23560" name="Text Box 61"/>
          <p:cNvSpPr txBox="1">
            <a:spLocks noChangeArrowheads="1"/>
          </p:cNvSpPr>
          <p:nvPr/>
        </p:nvSpPr>
        <p:spPr bwMode="auto">
          <a:xfrm>
            <a:off x="4932363" y="3052763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pl-PL" sz="2400">
                <a:solidFill>
                  <a:srgbClr val="A798AE"/>
                </a:solidFill>
              </a:rPr>
              <a:t>Kategoria</a:t>
            </a:r>
            <a:r>
              <a:rPr lang="fr-FR" sz="2400">
                <a:solidFill>
                  <a:srgbClr val="A798AE"/>
                </a:solidFill>
              </a:rPr>
              <a:t> 5/5e</a:t>
            </a:r>
          </a:p>
        </p:txBody>
      </p:sp>
      <p:sp>
        <p:nvSpPr>
          <p:cNvPr id="23561" name="Text Box 62"/>
          <p:cNvSpPr txBox="1">
            <a:spLocks noChangeArrowheads="1"/>
          </p:cNvSpPr>
          <p:nvPr/>
        </p:nvSpPr>
        <p:spPr bwMode="auto">
          <a:xfrm>
            <a:off x="1489075" y="2598738"/>
            <a:ext cx="5562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fr-FR" sz="2800">
                <a:solidFill>
                  <a:srgbClr val="A798AE"/>
                </a:solidFill>
              </a:rPr>
              <a:t>1. </a:t>
            </a:r>
            <a:r>
              <a:rPr lang="pl-PL" sz="2800">
                <a:solidFill>
                  <a:srgbClr val="A798AE"/>
                </a:solidFill>
              </a:rPr>
              <a:t>Wybór systemu</a:t>
            </a:r>
            <a:endParaRPr lang="fr-FR" sz="2800">
              <a:solidFill>
                <a:srgbClr val="A798AE"/>
              </a:solidFill>
            </a:endParaRPr>
          </a:p>
        </p:txBody>
      </p:sp>
      <p:sp>
        <p:nvSpPr>
          <p:cNvPr id="23562" name="Line 63"/>
          <p:cNvSpPr>
            <a:spLocks noChangeShapeType="1"/>
          </p:cNvSpPr>
          <p:nvPr/>
        </p:nvSpPr>
        <p:spPr bwMode="auto">
          <a:xfrm>
            <a:off x="4064000" y="3298825"/>
            <a:ext cx="762000" cy="0"/>
          </a:xfrm>
          <a:prstGeom prst="line">
            <a:avLst/>
          </a:prstGeom>
          <a:noFill/>
          <a:ln w="38100">
            <a:solidFill>
              <a:srgbClr val="A798AE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3563" name="Text Box 64"/>
          <p:cNvSpPr txBox="1">
            <a:spLocks noChangeArrowheads="1"/>
          </p:cNvSpPr>
          <p:nvPr/>
        </p:nvSpPr>
        <p:spPr bwMode="auto">
          <a:xfrm>
            <a:off x="4927600" y="3519488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pl-PL" sz="2400">
                <a:solidFill>
                  <a:srgbClr val="A798AE"/>
                </a:solidFill>
              </a:rPr>
              <a:t>Kategoria</a:t>
            </a:r>
            <a:r>
              <a:rPr lang="fr-FR" sz="2400">
                <a:solidFill>
                  <a:srgbClr val="A798AE"/>
                </a:solidFill>
              </a:rPr>
              <a:t> 6</a:t>
            </a:r>
          </a:p>
        </p:txBody>
      </p:sp>
      <p:sp>
        <p:nvSpPr>
          <p:cNvPr id="23564" name="Line 65"/>
          <p:cNvSpPr>
            <a:spLocks noChangeShapeType="1"/>
          </p:cNvSpPr>
          <p:nvPr/>
        </p:nvSpPr>
        <p:spPr bwMode="auto">
          <a:xfrm>
            <a:off x="4059238" y="3765550"/>
            <a:ext cx="762000" cy="0"/>
          </a:xfrm>
          <a:prstGeom prst="line">
            <a:avLst/>
          </a:prstGeom>
          <a:noFill/>
          <a:ln w="38100">
            <a:solidFill>
              <a:srgbClr val="A798AE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3565" name="Text Box 66"/>
          <p:cNvSpPr txBox="1">
            <a:spLocks noChangeArrowheads="1"/>
          </p:cNvSpPr>
          <p:nvPr/>
        </p:nvSpPr>
        <p:spPr bwMode="auto">
          <a:xfrm>
            <a:off x="2560638" y="3046413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pl-PL" sz="2400">
                <a:solidFill>
                  <a:srgbClr val="A798AE"/>
                </a:solidFill>
              </a:rPr>
              <a:t>Klasa</a:t>
            </a:r>
            <a:r>
              <a:rPr lang="fr-FR" sz="2400">
                <a:solidFill>
                  <a:srgbClr val="A798AE"/>
                </a:solidFill>
              </a:rPr>
              <a:t> D</a:t>
            </a:r>
          </a:p>
        </p:txBody>
      </p:sp>
      <p:sp>
        <p:nvSpPr>
          <p:cNvPr id="23566" name="Text Box 67"/>
          <p:cNvSpPr txBox="1">
            <a:spLocks noChangeArrowheads="1"/>
          </p:cNvSpPr>
          <p:nvPr/>
        </p:nvSpPr>
        <p:spPr bwMode="auto">
          <a:xfrm>
            <a:off x="2555875" y="3513138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pl-PL" sz="2400">
                <a:solidFill>
                  <a:srgbClr val="A798AE"/>
                </a:solidFill>
              </a:rPr>
              <a:t>Klasa</a:t>
            </a:r>
            <a:r>
              <a:rPr lang="fr-FR" sz="2400">
                <a:solidFill>
                  <a:srgbClr val="A798AE"/>
                </a:solidFill>
              </a:rPr>
              <a:t> 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61988" y="1543050"/>
            <a:ext cx="75771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Char char="Ü"/>
              <a:defRPr/>
            </a:pPr>
            <a:r>
              <a:rPr lang="pl-PL" sz="1500" b="1" dirty="0">
                <a:latin typeface="+mn-lt"/>
              </a:rPr>
              <a:t>PN-EN 50173-1:2004 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1500" b="1" dirty="0">
                <a:latin typeface="+mn-lt"/>
              </a:rPr>
              <a:t>	</a:t>
            </a:r>
            <a:r>
              <a:rPr lang="en-GB" sz="1200" b="1" dirty="0" err="1">
                <a:latin typeface="+mn-lt"/>
              </a:rPr>
              <a:t>Technika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informatyczna</a:t>
            </a:r>
            <a:r>
              <a:rPr lang="en-GB" sz="1200" b="1" dirty="0">
                <a:latin typeface="+mn-lt"/>
              </a:rPr>
              <a:t>. </a:t>
            </a:r>
            <a:r>
              <a:rPr lang="en-GB" sz="1200" b="1" dirty="0" err="1">
                <a:latin typeface="+mn-lt"/>
              </a:rPr>
              <a:t>Systemy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okablowania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strukturalnego</a:t>
            </a:r>
            <a:r>
              <a:rPr lang="en-GB" sz="1200" b="1" dirty="0">
                <a:latin typeface="+mn-lt"/>
              </a:rPr>
              <a:t>. </a:t>
            </a:r>
            <a:r>
              <a:rPr lang="pl-PL" sz="1200" b="1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1200" b="1" dirty="0">
                <a:latin typeface="+mn-lt"/>
              </a:rPr>
              <a:t>	</a:t>
            </a:r>
            <a:r>
              <a:rPr lang="en-GB" sz="1200" b="1" dirty="0" err="1">
                <a:latin typeface="+mn-lt"/>
              </a:rPr>
              <a:t>Część</a:t>
            </a:r>
            <a:r>
              <a:rPr lang="en-GB" sz="1200" b="1" dirty="0">
                <a:latin typeface="+mn-lt"/>
              </a:rPr>
              <a:t> 1: </a:t>
            </a:r>
            <a:r>
              <a:rPr lang="en-GB" sz="1200" b="1" dirty="0" err="1">
                <a:latin typeface="+mn-lt"/>
              </a:rPr>
              <a:t>Wymagania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ogólne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i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strefy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biurowe</a:t>
            </a:r>
            <a:endParaRPr lang="pl-PL" sz="12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endParaRPr lang="pl-PL" sz="12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Char char="Ü"/>
              <a:defRPr/>
            </a:pPr>
            <a:r>
              <a:rPr lang="pl-PL" sz="1500" b="1" dirty="0">
                <a:latin typeface="+mn-lt"/>
              </a:rPr>
              <a:t>PN-EN 50174-1:2002  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1500" dirty="0">
                <a:latin typeface="+mn-lt"/>
              </a:rPr>
              <a:t>	</a:t>
            </a:r>
            <a:r>
              <a:rPr lang="en-GB" sz="1200" b="1" dirty="0" err="1">
                <a:latin typeface="+mn-lt"/>
              </a:rPr>
              <a:t>Technika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informatyczna</a:t>
            </a:r>
            <a:r>
              <a:rPr lang="en-GB" sz="1200" b="1" dirty="0">
                <a:latin typeface="+mn-lt"/>
              </a:rPr>
              <a:t>. </a:t>
            </a:r>
            <a:r>
              <a:rPr lang="en-GB" sz="1200" b="1" dirty="0" err="1">
                <a:latin typeface="+mn-lt"/>
              </a:rPr>
              <a:t>Instalacja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okablowania</a:t>
            </a:r>
            <a:r>
              <a:rPr lang="en-GB" sz="1200" b="1" dirty="0">
                <a:latin typeface="+mn-lt"/>
              </a:rPr>
              <a:t>. </a:t>
            </a:r>
            <a:r>
              <a:rPr lang="pl-PL" sz="1200" b="1" dirty="0">
                <a:latin typeface="+mn-lt"/>
              </a:rPr>
              <a:t>                        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1200" b="1" dirty="0">
                <a:latin typeface="+mn-lt"/>
              </a:rPr>
              <a:t>	</a:t>
            </a:r>
            <a:r>
              <a:rPr lang="en-GB" sz="1200" b="1" dirty="0" err="1">
                <a:latin typeface="+mn-lt"/>
              </a:rPr>
              <a:t>Część</a:t>
            </a:r>
            <a:r>
              <a:rPr lang="en-GB" sz="1200" b="1" dirty="0">
                <a:latin typeface="+mn-lt"/>
              </a:rPr>
              <a:t> 1: </a:t>
            </a:r>
            <a:r>
              <a:rPr lang="en-GB" sz="1200" b="1" dirty="0" err="1">
                <a:latin typeface="+mn-lt"/>
              </a:rPr>
              <a:t>Specyfikacja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i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zapewnienie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jakości</a:t>
            </a:r>
            <a:endParaRPr lang="pl-PL" sz="12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endParaRPr lang="pl-PL" sz="7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Char char="Ü"/>
              <a:defRPr/>
            </a:pPr>
            <a:r>
              <a:rPr lang="pl-PL" sz="1500" b="1" dirty="0">
                <a:latin typeface="+mn-lt"/>
              </a:rPr>
              <a:t>PN-EN 50174-2:2002 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1200" b="1" dirty="0">
                <a:latin typeface="+mn-lt"/>
              </a:rPr>
              <a:t>	</a:t>
            </a:r>
            <a:r>
              <a:rPr lang="en-GB" sz="1200" b="1" dirty="0" err="1">
                <a:latin typeface="+mn-lt"/>
              </a:rPr>
              <a:t>Technika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informatyczna</a:t>
            </a:r>
            <a:r>
              <a:rPr lang="en-GB" sz="1200" b="1" dirty="0">
                <a:latin typeface="+mn-lt"/>
              </a:rPr>
              <a:t>. </a:t>
            </a:r>
            <a:r>
              <a:rPr lang="en-GB" sz="1200" b="1" dirty="0" err="1">
                <a:latin typeface="+mn-lt"/>
              </a:rPr>
              <a:t>Instalacja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okablowania</a:t>
            </a:r>
            <a:r>
              <a:rPr lang="en-GB" sz="1200" b="1" dirty="0">
                <a:latin typeface="+mn-lt"/>
              </a:rPr>
              <a:t>. </a:t>
            </a:r>
            <a:r>
              <a:rPr lang="pl-PL" sz="1200" b="1" dirty="0">
                <a:latin typeface="+mn-lt"/>
              </a:rPr>
              <a:t>                   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1200" b="1" dirty="0">
                <a:latin typeface="+mn-lt"/>
              </a:rPr>
              <a:t>	</a:t>
            </a:r>
            <a:r>
              <a:rPr lang="en-GB" sz="1200" b="1" dirty="0" err="1">
                <a:latin typeface="+mn-lt"/>
              </a:rPr>
              <a:t>Część</a:t>
            </a:r>
            <a:r>
              <a:rPr lang="en-GB" sz="1200" b="1" dirty="0">
                <a:latin typeface="+mn-lt"/>
              </a:rPr>
              <a:t> 2: </a:t>
            </a:r>
            <a:r>
              <a:rPr lang="en-GB" sz="1200" b="1" dirty="0" err="1">
                <a:latin typeface="+mn-lt"/>
              </a:rPr>
              <a:t>Planowanie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i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wykonawstwo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instalacji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wewnątrz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budynków</a:t>
            </a:r>
            <a:r>
              <a:rPr lang="en-GB" sz="1200" b="1" dirty="0">
                <a:latin typeface="+mn-lt"/>
              </a:rPr>
              <a:t> </a:t>
            </a:r>
            <a:endParaRPr lang="pl-PL" sz="1200" b="1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  <a:defRPr/>
            </a:pPr>
            <a:endParaRPr lang="pl-PL" sz="13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Char char="Ü"/>
              <a:defRPr/>
            </a:pPr>
            <a:r>
              <a:rPr lang="en-GB" sz="1500" b="1" dirty="0">
                <a:latin typeface="+mn-lt"/>
              </a:rPr>
              <a:t>PN-EN 50174-3:2005</a:t>
            </a:r>
            <a:r>
              <a:rPr lang="en-GB" sz="1200" b="1" dirty="0">
                <a:latin typeface="+mn-lt"/>
              </a:rPr>
              <a:t> </a:t>
            </a:r>
            <a:endParaRPr lang="pl-PL" sz="12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1200" b="1" dirty="0">
                <a:latin typeface="+mn-lt"/>
              </a:rPr>
              <a:t>	</a:t>
            </a:r>
            <a:r>
              <a:rPr lang="en-GB" sz="1200" b="1" dirty="0" err="1">
                <a:latin typeface="+mn-lt"/>
              </a:rPr>
              <a:t>Technika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informatyczna</a:t>
            </a:r>
            <a:r>
              <a:rPr lang="en-GB" sz="1200" b="1" dirty="0">
                <a:latin typeface="+mn-lt"/>
              </a:rPr>
              <a:t>. </a:t>
            </a:r>
            <a:r>
              <a:rPr lang="en-GB" sz="1200" b="1" dirty="0" err="1">
                <a:latin typeface="+mn-lt"/>
              </a:rPr>
              <a:t>Instalacja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okablowania</a:t>
            </a:r>
            <a:r>
              <a:rPr lang="en-GB" sz="1200" b="1" dirty="0">
                <a:latin typeface="+mn-lt"/>
              </a:rPr>
              <a:t>. </a:t>
            </a:r>
            <a:r>
              <a:rPr lang="pl-PL" sz="1200" b="1" dirty="0">
                <a:latin typeface="+mn-lt"/>
              </a:rPr>
              <a:t>                        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1200" b="1" dirty="0">
                <a:latin typeface="+mn-lt"/>
              </a:rPr>
              <a:t>	</a:t>
            </a:r>
            <a:r>
              <a:rPr lang="en-GB" sz="1200" b="1" dirty="0" err="1">
                <a:latin typeface="+mn-lt"/>
              </a:rPr>
              <a:t>Część</a:t>
            </a:r>
            <a:r>
              <a:rPr lang="en-GB" sz="1200" b="1" dirty="0">
                <a:latin typeface="+mn-lt"/>
              </a:rPr>
              <a:t> 3: </a:t>
            </a:r>
            <a:r>
              <a:rPr lang="en-GB" sz="1200" b="1" dirty="0" err="1">
                <a:latin typeface="+mn-lt"/>
              </a:rPr>
              <a:t>Planowanie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i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wykonawstwo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instalacji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na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zewnątrz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budynków</a:t>
            </a:r>
            <a:r>
              <a:rPr lang="en-GB" sz="1200" b="1" dirty="0">
                <a:latin typeface="+mn-lt"/>
              </a:rPr>
              <a:t> </a:t>
            </a:r>
            <a:endParaRPr lang="pl-PL" sz="12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endParaRPr lang="pl-PL" sz="1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Char char="Ü"/>
              <a:defRPr/>
            </a:pPr>
            <a:r>
              <a:rPr lang="en-GB" sz="1500" b="1" dirty="0">
                <a:latin typeface="+mn-lt"/>
              </a:rPr>
              <a:t>PN-EN 50346:2004 </a:t>
            </a:r>
            <a:endParaRPr lang="pl-PL" sz="15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1200" b="1" dirty="0">
                <a:latin typeface="+mn-lt"/>
              </a:rPr>
              <a:t>	</a:t>
            </a:r>
            <a:r>
              <a:rPr lang="en-GB" sz="1200" b="1" dirty="0" err="1">
                <a:latin typeface="+mn-lt"/>
              </a:rPr>
              <a:t>Technika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informatyczna</a:t>
            </a:r>
            <a:r>
              <a:rPr lang="en-GB" sz="1200" b="1" dirty="0">
                <a:latin typeface="+mn-lt"/>
              </a:rPr>
              <a:t>. </a:t>
            </a:r>
            <a:r>
              <a:rPr lang="en-GB" sz="1200" b="1" dirty="0" err="1">
                <a:latin typeface="+mn-lt"/>
              </a:rPr>
              <a:t>Instalacja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okablowania</a:t>
            </a:r>
            <a:r>
              <a:rPr lang="en-GB" sz="1200" b="1" dirty="0">
                <a:latin typeface="+mn-lt"/>
              </a:rPr>
              <a:t>. </a:t>
            </a:r>
            <a:r>
              <a:rPr lang="pl-PL" sz="1200" b="1" dirty="0">
                <a:latin typeface="+mn-lt"/>
              </a:rPr>
              <a:t>          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1200" b="1" dirty="0">
                <a:latin typeface="+mn-lt"/>
              </a:rPr>
              <a:t>	</a:t>
            </a:r>
            <a:r>
              <a:rPr lang="en-GB" sz="1200" b="1" dirty="0" err="1">
                <a:latin typeface="+mn-lt"/>
              </a:rPr>
              <a:t>Badanie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zainstalowanego</a:t>
            </a:r>
            <a:r>
              <a:rPr lang="en-GB" sz="1200" b="1" dirty="0">
                <a:latin typeface="+mn-lt"/>
              </a:rPr>
              <a:t> </a:t>
            </a:r>
            <a:r>
              <a:rPr lang="en-GB" sz="1200" b="1" dirty="0" err="1">
                <a:latin typeface="+mn-lt"/>
              </a:rPr>
              <a:t>okablowania</a:t>
            </a:r>
            <a:r>
              <a:rPr lang="en-GB" sz="1200" b="1" dirty="0">
                <a:latin typeface="+mn-lt"/>
              </a:rPr>
              <a:t> </a:t>
            </a:r>
            <a:endParaRPr lang="pl-PL" sz="1200" b="1" dirty="0">
              <a:latin typeface="+mn-lt"/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77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Normy okablowania strukturalnego</a:t>
            </a: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chema_prec"/>
          <p:cNvPicPr>
            <a:picLocks noChangeAspect="1" noChangeArrowheads="1"/>
          </p:cNvPicPr>
          <p:nvPr/>
        </p:nvPicPr>
        <p:blipFill>
          <a:blip r:embed="rId3" cstate="print"/>
          <a:srcRect t="1695"/>
          <a:stretch>
            <a:fillRect/>
          </a:stretch>
        </p:blipFill>
        <p:spPr bwMode="auto">
          <a:xfrm>
            <a:off x="3109913" y="2336800"/>
            <a:ext cx="22240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461000" y="2306638"/>
            <a:ext cx="23542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pl-PL" sz="1600" b="1"/>
              <a:t>Nie nacinać żył skrętki</a:t>
            </a:r>
            <a:endParaRPr lang="fr-FR" sz="1600" b="1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387475" y="4392613"/>
            <a:ext cx="2490788" cy="754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l-PL" sz="1600" b="1"/>
              <a:t>Promień gięcia nie mniejszy niż 8 krotność średnicy przewodu.</a:t>
            </a:r>
            <a:endParaRPr lang="fr-FR" sz="1600" b="1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581650" y="3289300"/>
            <a:ext cx="2543175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l-PL" sz="1600" b="1"/>
              <a:t>Unikać ostrych zagięć</a:t>
            </a:r>
            <a:r>
              <a:rPr lang="fr-FR" sz="1600" b="1"/>
              <a:t>es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5461000" y="3898900"/>
            <a:ext cx="1709738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l-PL" sz="1600" b="1"/>
              <a:t>Nie łamać kabla</a:t>
            </a:r>
            <a:endParaRPr lang="fr-FR" sz="1600" b="1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5461000" y="4371975"/>
            <a:ext cx="3233738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l-PL" sz="1600" b="1"/>
              <a:t>Unikać skręcenia powłoki kabla</a:t>
            </a:r>
            <a:endParaRPr lang="fr-FR" sz="1600" b="1"/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5461000" y="5956300"/>
            <a:ext cx="2160588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l-PL" sz="1600" b="1"/>
              <a:t>Nie deptać po kablu</a:t>
            </a:r>
            <a:r>
              <a:rPr lang="fr-FR" sz="1600" b="1"/>
              <a:t> 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663575" y="5791200"/>
            <a:ext cx="3338513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l-PL" sz="1600" b="1"/>
              <a:t>Nie stawiać ciężkich ani ostrych 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pl-PL" sz="1600" b="1"/>
              <a:t>przedmiotów na kable</a:t>
            </a:r>
            <a:endParaRPr lang="fr-FR" sz="1600" b="1"/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901700" y="2274888"/>
            <a:ext cx="2725738" cy="654050"/>
          </a:xfrm>
          <a:prstGeom prst="rect">
            <a:avLst/>
          </a:prstGeom>
          <a:solidFill>
            <a:srgbClr val="A798AE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pl-PL">
                <a:solidFill>
                  <a:schemeClr val="bg1"/>
                </a:solidFill>
              </a:rPr>
              <a:t>Nie ciągnąć za kabel, rozwijać go ze szpuli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760413" y="1274763"/>
            <a:ext cx="61928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</a:pPr>
            <a:r>
              <a:rPr lang="pl-PL" sz="2600">
                <a:solidFill>
                  <a:srgbClr val="68739A"/>
                </a:solidFill>
              </a:rPr>
              <a:t>Praktyka i standard układania kabla</a:t>
            </a:r>
            <a:endParaRPr lang="fr-FR" sz="2600">
              <a:solidFill>
                <a:srgbClr val="68739A"/>
              </a:solidFill>
            </a:endParaRPr>
          </a:p>
        </p:txBody>
      </p:sp>
      <p:sp>
        <p:nvSpPr>
          <p:cNvPr id="25612" name="Rectangle 16"/>
          <p:cNvSpPr>
            <a:spLocks noChangeArrowheads="1"/>
          </p:cNvSpPr>
          <p:nvPr/>
        </p:nvSpPr>
        <p:spPr bwMode="auto">
          <a:xfrm>
            <a:off x="0" y="0"/>
            <a:ext cx="90725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Standard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50 173-1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ISO 11801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2522538"/>
            <a:ext cx="3073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09550" y="1647825"/>
            <a:ext cx="16891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pl-PL" sz="3200" b="1">
                <a:latin typeface="+mn-lt"/>
              </a:rPr>
              <a:t>Pionowo</a:t>
            </a:r>
            <a:endParaRPr lang="fr-FR" sz="3200" b="1">
              <a:latin typeface="+mn-lt"/>
            </a:endParaRPr>
          </a:p>
        </p:txBody>
      </p:sp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4495800" y="2378075"/>
            <a:ext cx="3903663" cy="3930650"/>
            <a:chOff x="2832" y="1498"/>
            <a:chExt cx="2459" cy="2476"/>
          </a:xfrm>
        </p:grpSpPr>
        <p:sp>
          <p:nvSpPr>
            <p:cNvPr id="26630" name="Line 4"/>
            <p:cNvSpPr>
              <a:spLocks noChangeShapeType="1"/>
            </p:cNvSpPr>
            <p:nvPr/>
          </p:nvSpPr>
          <p:spPr bwMode="auto">
            <a:xfrm>
              <a:off x="3696" y="1661"/>
              <a:ext cx="95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pic>
          <p:nvPicPr>
            <p:cNvPr id="25607" name="Picture 5" descr="hh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2" y="1498"/>
              <a:ext cx="2459" cy="2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3625" y="1588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2800" b="1">
                  <a:solidFill>
                    <a:schemeClr val="bg1"/>
                  </a:solidFill>
                  <a:latin typeface="+mn-lt"/>
                </a:rPr>
                <a:t>30 cm</a:t>
              </a:r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>
              <a:off x="3670" y="1961"/>
              <a:ext cx="68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</p:grpSp>
      <p:sp>
        <p:nvSpPr>
          <p:cNvPr id="26629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954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Wspólne układanie przewodów </a:t>
            </a:r>
            <a:b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zasilających</a:t>
            </a:r>
            <a:endParaRPr lang="fr-F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2767013"/>
            <a:ext cx="4851400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76213" y="1814513"/>
            <a:ext cx="37623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pl-PL" sz="2800" b="1"/>
              <a:t>Poziomo, w kanałach</a:t>
            </a:r>
            <a:endParaRPr lang="fr-FR" sz="2800" b="1"/>
          </a:p>
        </p:txBody>
      </p:sp>
      <p:grpSp>
        <p:nvGrpSpPr>
          <p:cNvPr id="26628" name="Group 12"/>
          <p:cNvGrpSpPr>
            <a:grpSpLocks/>
          </p:cNvGrpSpPr>
          <p:nvPr/>
        </p:nvGrpSpPr>
        <p:grpSpPr bwMode="auto">
          <a:xfrm>
            <a:off x="5189538" y="2582863"/>
            <a:ext cx="3576637" cy="3530600"/>
            <a:chOff x="3099" y="1248"/>
            <a:chExt cx="2565" cy="2592"/>
          </a:xfrm>
        </p:grpSpPr>
        <p:pic>
          <p:nvPicPr>
            <p:cNvPr id="26630" name="Picture 2" descr="bb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9" y="1248"/>
              <a:ext cx="2565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Line 5"/>
            <p:cNvSpPr>
              <a:spLocks noChangeShapeType="1"/>
            </p:cNvSpPr>
            <p:nvPr/>
          </p:nvSpPr>
          <p:spPr bwMode="auto">
            <a:xfrm>
              <a:off x="3288" y="2840"/>
              <a:ext cx="272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3198" y="2885"/>
              <a:ext cx="63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000" b="1">
                  <a:solidFill>
                    <a:schemeClr val="bg1"/>
                  </a:solidFill>
                </a:rPr>
                <a:t>5 cm</a:t>
              </a:r>
            </a:p>
          </p:txBody>
        </p:sp>
      </p:grpSp>
      <p:sp>
        <p:nvSpPr>
          <p:cNvPr id="2765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398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Wspólne układanie przewodów </a:t>
            </a:r>
            <a:b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zasilających </a:t>
            </a:r>
            <a:endParaRPr lang="fr-F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625725"/>
            <a:ext cx="49085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7" name="Picture 3" descr="bb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388" y="2416175"/>
            <a:ext cx="356870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0813" y="1766888"/>
            <a:ext cx="40290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pl-PL" sz="2800" b="1"/>
              <a:t>Poziomo</a:t>
            </a:r>
            <a:r>
              <a:rPr lang="fr-FR" sz="2800" b="1"/>
              <a:t>: </a:t>
            </a:r>
            <a:r>
              <a:rPr lang="pl-PL" sz="2000" b="1"/>
              <a:t>Kanały naścienne</a:t>
            </a:r>
            <a:endParaRPr lang="fr-FR" sz="2800" b="1"/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462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Wspólne układanie przewodów </a:t>
            </a:r>
            <a:r>
              <a:rPr lang="pl-PL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zasilających</a:t>
            </a:r>
            <a:endParaRPr lang="fr-F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ChangeArrowheads="1"/>
          </p:cNvSpPr>
          <p:nvPr/>
        </p:nvSpPr>
        <p:spPr bwMode="auto">
          <a:xfrm>
            <a:off x="463550" y="1092200"/>
            <a:ext cx="2273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3000">
                <a:solidFill>
                  <a:srgbClr val="68739A"/>
                </a:solidFill>
                <a:latin typeface="+mn-lt"/>
              </a:rPr>
              <a:t>Kable</a:t>
            </a:r>
            <a:endParaRPr lang="fr-FR" sz="3000">
              <a:solidFill>
                <a:srgbClr val="68739A"/>
              </a:solidFill>
              <a:latin typeface="+mn-lt"/>
            </a:endParaRPr>
          </a:p>
        </p:txBody>
      </p:sp>
      <p:sp>
        <p:nvSpPr>
          <p:cNvPr id="29699" name="Rectangle 25"/>
          <p:cNvSpPr>
            <a:spLocks noChangeArrowheads="1"/>
          </p:cNvSpPr>
          <p:nvPr/>
        </p:nvSpPr>
        <p:spPr bwMode="auto">
          <a:xfrm>
            <a:off x="0" y="0"/>
            <a:ext cx="91440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Standard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 50 173-1</a:t>
            </a:r>
          </a:p>
        </p:txBody>
      </p:sp>
      <p:grpSp>
        <p:nvGrpSpPr>
          <p:cNvPr id="28676" name="Group 26"/>
          <p:cNvGrpSpPr>
            <a:grpSpLocks/>
          </p:cNvGrpSpPr>
          <p:nvPr/>
        </p:nvGrpSpPr>
        <p:grpSpPr bwMode="auto">
          <a:xfrm>
            <a:off x="966788" y="1760538"/>
            <a:ext cx="2403475" cy="3536950"/>
            <a:chOff x="537" y="1017"/>
            <a:chExt cx="1514" cy="2228"/>
          </a:xfrm>
        </p:grpSpPr>
        <p:pic>
          <p:nvPicPr>
            <p:cNvPr id="28688" name="Picture 27" descr="32750 cable cat 5 UT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1" y="1017"/>
              <a:ext cx="1490" cy="2228"/>
            </a:xfrm>
            <a:prstGeom prst="rect">
              <a:avLst/>
            </a:prstGeom>
            <a:noFill/>
            <a:ln w="9525">
              <a:solidFill>
                <a:srgbClr val="A798AE"/>
              </a:solidFill>
              <a:miter lim="800000"/>
              <a:headEnd/>
              <a:tailEnd/>
            </a:ln>
          </p:spPr>
        </p:pic>
        <p:sp>
          <p:nvSpPr>
            <p:cNvPr id="29713" name="Text Box 28"/>
            <p:cNvSpPr txBox="1">
              <a:spLocks noChangeArrowheads="1"/>
            </p:cNvSpPr>
            <p:nvPr/>
          </p:nvSpPr>
          <p:spPr bwMode="auto">
            <a:xfrm>
              <a:off x="537" y="2759"/>
              <a:ext cx="9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l-PL">
                  <a:latin typeface="+mn-lt"/>
                </a:rPr>
                <a:t>Powłoka kabla</a:t>
              </a:r>
              <a:endParaRPr lang="fr-FR">
                <a:latin typeface="+mn-lt"/>
              </a:endParaRPr>
            </a:p>
          </p:txBody>
        </p:sp>
        <p:sp>
          <p:nvSpPr>
            <p:cNvPr id="29714" name="Line 29"/>
            <p:cNvSpPr>
              <a:spLocks noChangeShapeType="1"/>
            </p:cNvSpPr>
            <p:nvPr/>
          </p:nvSpPr>
          <p:spPr bwMode="auto">
            <a:xfrm flipV="1">
              <a:off x="1258" y="2515"/>
              <a:ext cx="268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</p:grpSp>
      <p:pic>
        <p:nvPicPr>
          <p:cNvPr id="28677" name="Picture 30" descr="32752 cable cat 5 FT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1975" y="1731963"/>
            <a:ext cx="2390775" cy="3517900"/>
          </a:xfrm>
          <a:prstGeom prst="rect">
            <a:avLst/>
          </a:prstGeom>
          <a:noFill/>
          <a:ln w="9525">
            <a:solidFill>
              <a:srgbClr val="A798AE"/>
            </a:solidFill>
            <a:miter lim="800000"/>
            <a:headEnd/>
            <a:tailEnd/>
          </a:ln>
        </p:spPr>
      </p:pic>
      <p:sp>
        <p:nvSpPr>
          <p:cNvPr id="29702" name="Text Box 31"/>
          <p:cNvSpPr txBox="1">
            <a:spLocks noChangeArrowheads="1"/>
          </p:cNvSpPr>
          <p:nvPr/>
        </p:nvSpPr>
        <p:spPr bwMode="auto">
          <a:xfrm>
            <a:off x="5818188" y="4808538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>
                <a:latin typeface="+mn-lt"/>
              </a:rPr>
              <a:t>Powłoka kabla</a:t>
            </a:r>
            <a:endParaRPr lang="fr-FR">
              <a:latin typeface="+mn-lt"/>
            </a:endParaRPr>
          </a:p>
        </p:txBody>
      </p:sp>
      <p:sp>
        <p:nvSpPr>
          <p:cNvPr id="29703" name="Line 32"/>
          <p:cNvSpPr>
            <a:spLocks noChangeShapeType="1"/>
          </p:cNvSpPr>
          <p:nvPr/>
        </p:nvSpPr>
        <p:spPr bwMode="auto">
          <a:xfrm flipV="1">
            <a:off x="7297738" y="5011738"/>
            <a:ext cx="4857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9704" name="Text Box 33"/>
          <p:cNvSpPr txBox="1">
            <a:spLocks noChangeArrowheads="1"/>
          </p:cNvSpPr>
          <p:nvPr/>
        </p:nvSpPr>
        <p:spPr bwMode="auto">
          <a:xfrm>
            <a:off x="6307138" y="4271963"/>
            <a:ext cx="712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>
                <a:latin typeface="+mn-lt"/>
              </a:rPr>
              <a:t>ekran</a:t>
            </a:r>
            <a:endParaRPr lang="fr-FR">
              <a:latin typeface="+mn-lt"/>
            </a:endParaRPr>
          </a:p>
        </p:txBody>
      </p:sp>
      <p:sp>
        <p:nvSpPr>
          <p:cNvPr id="29705" name="Line 34"/>
          <p:cNvSpPr>
            <a:spLocks noChangeShapeType="1"/>
          </p:cNvSpPr>
          <p:nvPr/>
        </p:nvSpPr>
        <p:spPr bwMode="auto">
          <a:xfrm flipV="1">
            <a:off x="7078663" y="4519613"/>
            <a:ext cx="4857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9706" name="Text Box 35"/>
          <p:cNvSpPr txBox="1">
            <a:spLocks noChangeArrowheads="1"/>
          </p:cNvSpPr>
          <p:nvPr/>
        </p:nvSpPr>
        <p:spPr bwMode="auto">
          <a:xfrm>
            <a:off x="5683250" y="3686175"/>
            <a:ext cx="757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>
                <a:latin typeface="+mn-lt"/>
              </a:rPr>
              <a:t>uziom</a:t>
            </a:r>
            <a:endParaRPr lang="fr-FR">
              <a:latin typeface="+mn-lt"/>
            </a:endParaRPr>
          </a:p>
        </p:txBody>
      </p:sp>
      <p:sp>
        <p:nvSpPr>
          <p:cNvPr id="29707" name="Line 36"/>
          <p:cNvSpPr>
            <a:spLocks noChangeShapeType="1"/>
          </p:cNvSpPr>
          <p:nvPr/>
        </p:nvSpPr>
        <p:spPr bwMode="auto">
          <a:xfrm flipV="1">
            <a:off x="6019800" y="3228975"/>
            <a:ext cx="258763" cy="422275"/>
          </a:xfrm>
          <a:prstGeom prst="line">
            <a:avLst/>
          </a:prstGeom>
          <a:noFill/>
          <a:ln w="9525">
            <a:solidFill>
              <a:srgbClr val="A798AE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9708" name="Line 37"/>
          <p:cNvSpPr>
            <a:spLocks noChangeShapeType="1"/>
          </p:cNvSpPr>
          <p:nvPr/>
        </p:nvSpPr>
        <p:spPr bwMode="auto">
          <a:xfrm flipV="1">
            <a:off x="6359525" y="3624263"/>
            <a:ext cx="33655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29709" name="Rectangle 38"/>
          <p:cNvSpPr>
            <a:spLocks noChangeArrowheads="1"/>
          </p:cNvSpPr>
          <p:nvPr/>
        </p:nvSpPr>
        <p:spPr bwMode="auto">
          <a:xfrm>
            <a:off x="895350" y="5294313"/>
            <a:ext cx="2516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fr-FR" sz="1600" b="1">
                <a:latin typeface="+mn-lt"/>
              </a:rPr>
              <a:t> </a:t>
            </a:r>
            <a:r>
              <a:rPr lang="fr-FR" sz="2600" b="1">
                <a:solidFill>
                  <a:srgbClr val="68739A"/>
                </a:solidFill>
                <a:latin typeface="+mn-lt"/>
              </a:rPr>
              <a:t>"UTP"</a:t>
            </a:r>
            <a:r>
              <a:rPr lang="fr-FR" b="1">
                <a:latin typeface="+mn-lt"/>
              </a:rPr>
              <a:t> </a:t>
            </a:r>
          </a:p>
          <a:p>
            <a:pPr algn="ctr" defTabSz="762000" eaLnBrk="0" hangingPunct="0">
              <a:defRPr/>
            </a:pPr>
            <a:r>
              <a:rPr lang="fr-FR">
                <a:latin typeface="+mn-lt"/>
              </a:rPr>
              <a:t>Unshielded Twisted Pairs</a:t>
            </a:r>
            <a:endParaRPr lang="pl-PL">
              <a:latin typeface="+mn-lt"/>
            </a:endParaRPr>
          </a:p>
          <a:p>
            <a:pPr algn="ctr" defTabSz="762000" eaLnBrk="0" hangingPunct="0">
              <a:defRPr/>
            </a:pPr>
            <a:r>
              <a:rPr lang="pl-PL">
                <a:latin typeface="+mn-lt"/>
              </a:rPr>
              <a:t>Nieekranowana skrętka</a:t>
            </a:r>
            <a:endParaRPr lang="fr-FR">
              <a:latin typeface="+mn-lt"/>
            </a:endParaRPr>
          </a:p>
        </p:txBody>
      </p:sp>
      <p:sp>
        <p:nvSpPr>
          <p:cNvPr id="29710" name="Rectangle 39"/>
          <p:cNvSpPr>
            <a:spLocks noChangeArrowheads="1"/>
          </p:cNvSpPr>
          <p:nvPr/>
        </p:nvSpPr>
        <p:spPr bwMode="auto">
          <a:xfrm>
            <a:off x="5541963" y="5221288"/>
            <a:ext cx="25193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fr-FR" sz="1600" b="1">
                <a:latin typeface="+mn-lt"/>
              </a:rPr>
              <a:t> </a:t>
            </a:r>
            <a:r>
              <a:rPr lang="fr-FR" sz="2600" b="1">
                <a:solidFill>
                  <a:srgbClr val="68739A"/>
                </a:solidFill>
                <a:latin typeface="+mn-lt"/>
              </a:rPr>
              <a:t>"FTP"</a:t>
            </a:r>
          </a:p>
          <a:p>
            <a:pPr algn="ctr" defTabSz="762000" eaLnBrk="0" hangingPunct="0">
              <a:defRPr/>
            </a:pPr>
            <a:r>
              <a:rPr lang="fr-FR">
                <a:latin typeface="+mn-lt"/>
              </a:rPr>
              <a:t>Foiled Twisted Pairs</a:t>
            </a:r>
            <a:endParaRPr lang="pl-PL">
              <a:latin typeface="+mn-lt"/>
            </a:endParaRPr>
          </a:p>
          <a:p>
            <a:pPr algn="ctr" defTabSz="762000" eaLnBrk="0" hangingPunct="0">
              <a:defRPr/>
            </a:pPr>
            <a:r>
              <a:rPr lang="pl-PL">
                <a:latin typeface="+mn-lt"/>
              </a:rPr>
              <a:t>Ekranowana folią skrętka</a:t>
            </a:r>
            <a:endParaRPr lang="fr-FR">
              <a:latin typeface="+mn-lt"/>
            </a:endParaRPr>
          </a:p>
        </p:txBody>
      </p:sp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3470275" y="2679700"/>
            <a:ext cx="2001838" cy="854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 eaLnBrk="0" hangingPunct="0">
              <a:defRPr/>
            </a:pPr>
            <a:r>
              <a:rPr lang="fr-FR" sz="25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Impe</a:t>
            </a:r>
            <a:r>
              <a:rPr lang="pl-PL" sz="25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dancja </a:t>
            </a:r>
            <a:r>
              <a:rPr lang="fr-FR" sz="25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100 ohms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8"/>
          <p:cNvSpPr>
            <a:spLocks noChangeArrowheads="1"/>
          </p:cNvSpPr>
          <p:nvPr/>
        </p:nvSpPr>
        <p:spPr bwMode="auto">
          <a:xfrm>
            <a:off x="365125" y="950913"/>
            <a:ext cx="2273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</a:pPr>
            <a:r>
              <a:rPr lang="pl-PL" sz="3000">
                <a:solidFill>
                  <a:srgbClr val="68739A"/>
                </a:solidFill>
              </a:rPr>
              <a:t>Kable</a:t>
            </a:r>
            <a:endParaRPr lang="fr-FR" sz="3000">
              <a:solidFill>
                <a:srgbClr val="68739A"/>
              </a:solidFill>
            </a:endParaRPr>
          </a:p>
        </p:txBody>
      </p:sp>
      <p:sp>
        <p:nvSpPr>
          <p:cNvPr id="30723" name="Rectangle 30"/>
          <p:cNvSpPr>
            <a:spLocks noChangeArrowheads="1"/>
          </p:cNvSpPr>
          <p:nvPr/>
        </p:nvSpPr>
        <p:spPr bwMode="auto">
          <a:xfrm>
            <a:off x="0" y="0"/>
            <a:ext cx="901858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Standard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50 173-1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ISO 11801</a:t>
            </a: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3613150" y="2170113"/>
            <a:ext cx="2070100" cy="854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 eaLnBrk="0" hangingPunct="0">
              <a:defRPr/>
            </a:pPr>
            <a:r>
              <a:rPr lang="fr-FR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Impe</a:t>
            </a:r>
            <a:r>
              <a:rPr lang="pl-PL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dancja </a:t>
            </a:r>
            <a:r>
              <a:rPr lang="fr-FR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100 ohms</a:t>
            </a:r>
          </a:p>
        </p:txBody>
      </p:sp>
      <p:pic>
        <p:nvPicPr>
          <p:cNvPr id="29701" name="Picture 32" descr="32757 cable cat 6 SFTP"/>
          <p:cNvPicPr>
            <a:picLocks noChangeAspect="1" noChangeArrowheads="1"/>
          </p:cNvPicPr>
          <p:nvPr/>
        </p:nvPicPr>
        <p:blipFill>
          <a:blip r:embed="rId3" cstate="print"/>
          <a:srcRect t="4306"/>
          <a:stretch>
            <a:fillRect/>
          </a:stretch>
        </p:blipFill>
        <p:spPr bwMode="auto">
          <a:xfrm>
            <a:off x="536575" y="1670050"/>
            <a:ext cx="2889250" cy="3492500"/>
          </a:xfrm>
          <a:prstGeom prst="rect">
            <a:avLst/>
          </a:prstGeom>
          <a:noFill/>
          <a:ln w="19050" algn="ctr">
            <a:solidFill>
              <a:srgbClr val="A798AE"/>
            </a:solidFill>
            <a:miter lim="800000"/>
            <a:headEnd/>
            <a:tailEnd/>
          </a:ln>
        </p:spPr>
      </p:pic>
      <p:sp>
        <p:nvSpPr>
          <p:cNvPr id="29702" name="Rectangle 33"/>
          <p:cNvSpPr>
            <a:spLocks noChangeArrowheads="1"/>
          </p:cNvSpPr>
          <p:nvPr/>
        </p:nvSpPr>
        <p:spPr bwMode="auto">
          <a:xfrm>
            <a:off x="5538788" y="5187950"/>
            <a:ext cx="34226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lnSpc>
                <a:spcPct val="80000"/>
              </a:lnSpc>
            </a:pPr>
            <a:r>
              <a:rPr lang="fr-FR" sz="2600" b="1">
                <a:solidFill>
                  <a:srgbClr val="68739A"/>
                </a:solidFill>
              </a:rPr>
              <a:t>"SSTP"</a:t>
            </a:r>
            <a:endParaRPr lang="fr-FR" b="1"/>
          </a:p>
          <a:p>
            <a:pPr algn="ctr" defTabSz="762000" eaLnBrk="0" hangingPunct="0">
              <a:lnSpc>
                <a:spcPct val="80000"/>
              </a:lnSpc>
            </a:pPr>
            <a:r>
              <a:rPr lang="fr-FR"/>
              <a:t>Shielded shielded</a:t>
            </a:r>
            <a:r>
              <a:rPr lang="pl-PL"/>
              <a:t> </a:t>
            </a:r>
            <a:r>
              <a:rPr lang="fr-FR"/>
              <a:t>Twisted Pairs</a:t>
            </a:r>
            <a:endParaRPr lang="pl-PL"/>
          </a:p>
          <a:p>
            <a:pPr algn="ctr" defTabSz="762000" eaLnBrk="0" hangingPunct="0">
              <a:lnSpc>
                <a:spcPct val="80000"/>
              </a:lnSpc>
            </a:pPr>
            <a:r>
              <a:rPr lang="pl-PL"/>
              <a:t>Podwójnie ekranowana Skrętka</a:t>
            </a:r>
            <a:endParaRPr lang="fr-FR"/>
          </a:p>
        </p:txBody>
      </p:sp>
      <p:sp>
        <p:nvSpPr>
          <p:cNvPr id="29703" name="Rectangle 34"/>
          <p:cNvSpPr>
            <a:spLocks noChangeArrowheads="1"/>
          </p:cNvSpPr>
          <p:nvPr/>
        </p:nvSpPr>
        <p:spPr bwMode="auto">
          <a:xfrm>
            <a:off x="288925" y="5203825"/>
            <a:ext cx="3397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lnSpc>
                <a:spcPct val="80000"/>
              </a:lnSpc>
            </a:pPr>
            <a:r>
              <a:rPr lang="fr-FR" sz="2600" b="1">
                <a:solidFill>
                  <a:srgbClr val="68739A"/>
                </a:solidFill>
              </a:rPr>
              <a:t>"SFTP"</a:t>
            </a:r>
            <a:endParaRPr lang="fr-FR" b="1"/>
          </a:p>
          <a:p>
            <a:pPr algn="ctr" defTabSz="762000" eaLnBrk="0" hangingPunct="0">
              <a:lnSpc>
                <a:spcPct val="80000"/>
              </a:lnSpc>
            </a:pPr>
            <a:r>
              <a:rPr lang="fr-FR"/>
              <a:t>Shielded Foiled</a:t>
            </a:r>
            <a:r>
              <a:rPr lang="pl-PL"/>
              <a:t> </a:t>
            </a:r>
            <a:r>
              <a:rPr lang="fr-FR"/>
              <a:t>Twisted Pairs</a:t>
            </a:r>
            <a:endParaRPr lang="pl-PL"/>
          </a:p>
          <a:p>
            <a:pPr algn="ctr" defTabSz="762000" eaLnBrk="0" hangingPunct="0">
              <a:lnSpc>
                <a:spcPct val="80000"/>
              </a:lnSpc>
            </a:pPr>
            <a:r>
              <a:rPr lang="pl-PL"/>
              <a:t>Ekranowana i foliowana skrętka</a:t>
            </a:r>
            <a:endParaRPr lang="fr-FR"/>
          </a:p>
        </p:txBody>
      </p:sp>
      <p:pic>
        <p:nvPicPr>
          <p:cNvPr id="29704" name="Picture 35" descr="pcabsstp"/>
          <p:cNvPicPr>
            <a:picLocks noChangeAspect="1" noChangeArrowheads="1"/>
          </p:cNvPicPr>
          <p:nvPr/>
        </p:nvPicPr>
        <p:blipFill>
          <a:blip r:embed="rId4" cstate="print"/>
          <a:srcRect t="4645"/>
          <a:stretch>
            <a:fillRect/>
          </a:stretch>
        </p:blipFill>
        <p:spPr bwMode="auto">
          <a:xfrm>
            <a:off x="5794375" y="1668463"/>
            <a:ext cx="3009900" cy="3487737"/>
          </a:xfrm>
          <a:prstGeom prst="rect">
            <a:avLst/>
          </a:prstGeom>
          <a:noFill/>
          <a:ln w="19050">
            <a:solidFill>
              <a:srgbClr val="A798AE"/>
            </a:solidFill>
            <a:miter lim="800000"/>
            <a:headEnd/>
            <a:tailEnd/>
          </a:ln>
        </p:spPr>
      </p:pic>
      <p:sp>
        <p:nvSpPr>
          <p:cNvPr id="29705" name="Text Box 36"/>
          <p:cNvSpPr txBox="1">
            <a:spLocks noChangeArrowheads="1"/>
          </p:cNvSpPr>
          <p:nvPr/>
        </p:nvSpPr>
        <p:spPr bwMode="auto">
          <a:xfrm>
            <a:off x="5695950" y="4522788"/>
            <a:ext cx="10477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/>
              <a:t>Powłoka</a:t>
            </a:r>
          </a:p>
          <a:p>
            <a:pPr algn="ctr">
              <a:lnSpc>
                <a:spcPct val="80000"/>
              </a:lnSpc>
            </a:pPr>
            <a:r>
              <a:rPr lang="pl-PL"/>
              <a:t>kabla</a:t>
            </a:r>
            <a:endParaRPr lang="fr-FR"/>
          </a:p>
        </p:txBody>
      </p:sp>
      <p:sp>
        <p:nvSpPr>
          <p:cNvPr id="29706" name="Line 37"/>
          <p:cNvSpPr>
            <a:spLocks noChangeShapeType="1"/>
          </p:cNvSpPr>
          <p:nvPr/>
        </p:nvSpPr>
        <p:spPr bwMode="auto">
          <a:xfrm flipV="1">
            <a:off x="6708775" y="4678363"/>
            <a:ext cx="4857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9707" name="Text Box 38"/>
          <p:cNvSpPr txBox="1">
            <a:spLocks noChangeArrowheads="1"/>
          </p:cNvSpPr>
          <p:nvPr/>
        </p:nvSpPr>
        <p:spPr bwMode="auto">
          <a:xfrm>
            <a:off x="7659688" y="3538538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Folia na parze</a:t>
            </a:r>
            <a:endParaRPr lang="fr-FR"/>
          </a:p>
        </p:txBody>
      </p:sp>
      <p:sp>
        <p:nvSpPr>
          <p:cNvPr id="29708" name="Text Box 39"/>
          <p:cNvSpPr txBox="1">
            <a:spLocks noChangeArrowheads="1"/>
          </p:cNvSpPr>
          <p:nvPr/>
        </p:nvSpPr>
        <p:spPr bwMode="auto">
          <a:xfrm>
            <a:off x="5765800" y="3271838"/>
            <a:ext cx="1231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Wspólny oplot</a:t>
            </a:r>
            <a:endParaRPr lang="fr-FR"/>
          </a:p>
        </p:txBody>
      </p:sp>
      <p:sp>
        <p:nvSpPr>
          <p:cNvPr id="29709" name="Line 40"/>
          <p:cNvSpPr>
            <a:spLocks noChangeShapeType="1"/>
          </p:cNvSpPr>
          <p:nvPr/>
        </p:nvSpPr>
        <p:spPr bwMode="auto">
          <a:xfrm flipV="1">
            <a:off x="6665913" y="3522663"/>
            <a:ext cx="4413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9710" name="Line 41"/>
          <p:cNvSpPr>
            <a:spLocks noChangeShapeType="1"/>
          </p:cNvSpPr>
          <p:nvPr/>
        </p:nvSpPr>
        <p:spPr bwMode="auto">
          <a:xfrm flipH="1" flipV="1">
            <a:off x="7881938" y="2851150"/>
            <a:ext cx="274637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9711" name="Text Box 42"/>
          <p:cNvSpPr txBox="1">
            <a:spLocks noChangeArrowheads="1"/>
          </p:cNvSpPr>
          <p:nvPr/>
        </p:nvSpPr>
        <p:spPr bwMode="auto">
          <a:xfrm>
            <a:off x="1222375" y="458946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/>
              <a:t>Powłoka kabla</a:t>
            </a:r>
            <a:endParaRPr lang="fr-FR"/>
          </a:p>
        </p:txBody>
      </p:sp>
      <p:sp>
        <p:nvSpPr>
          <p:cNvPr id="29712" name="Line 43"/>
          <p:cNvSpPr>
            <a:spLocks noChangeShapeType="1"/>
          </p:cNvSpPr>
          <p:nvPr/>
        </p:nvSpPr>
        <p:spPr bwMode="auto">
          <a:xfrm>
            <a:off x="1614488" y="4938713"/>
            <a:ext cx="655637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9713" name="Text Box 44"/>
          <p:cNvSpPr txBox="1">
            <a:spLocks noChangeArrowheads="1"/>
          </p:cNvSpPr>
          <p:nvPr/>
        </p:nvSpPr>
        <p:spPr bwMode="auto">
          <a:xfrm>
            <a:off x="1216025" y="4129088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oplot</a:t>
            </a:r>
            <a:r>
              <a:rPr lang="fr-FR"/>
              <a:t> </a:t>
            </a:r>
          </a:p>
        </p:txBody>
      </p:sp>
      <p:sp>
        <p:nvSpPr>
          <p:cNvPr id="29714" name="Line 45"/>
          <p:cNvSpPr>
            <a:spLocks noChangeShapeType="1"/>
          </p:cNvSpPr>
          <p:nvPr/>
        </p:nvSpPr>
        <p:spPr bwMode="auto">
          <a:xfrm flipV="1">
            <a:off x="1987550" y="4319588"/>
            <a:ext cx="4857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9715" name="Text Box 46"/>
          <p:cNvSpPr txBox="1">
            <a:spLocks noChangeArrowheads="1"/>
          </p:cNvSpPr>
          <p:nvPr/>
        </p:nvSpPr>
        <p:spPr bwMode="auto">
          <a:xfrm>
            <a:off x="776288" y="33655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Folia </a:t>
            </a:r>
            <a:endParaRPr lang="fr-FR"/>
          </a:p>
        </p:txBody>
      </p:sp>
      <p:sp>
        <p:nvSpPr>
          <p:cNvPr id="29716" name="Line 47"/>
          <p:cNvSpPr>
            <a:spLocks noChangeShapeType="1"/>
          </p:cNvSpPr>
          <p:nvPr/>
        </p:nvSpPr>
        <p:spPr bwMode="auto">
          <a:xfrm>
            <a:off x="1579563" y="3629025"/>
            <a:ext cx="547687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434975" y="1457325"/>
            <a:ext cx="6629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fr-FR" sz="4000"/>
              <a:t>X</a:t>
            </a:r>
            <a:r>
              <a:rPr lang="pl-PL" sz="4000"/>
              <a:t>X</a:t>
            </a:r>
            <a:r>
              <a:rPr lang="fr-FR" sz="4000"/>
              <a:t> / </a:t>
            </a:r>
            <a:r>
              <a:rPr lang="fr-FR" sz="4000">
                <a:solidFill>
                  <a:srgbClr val="D60093"/>
                </a:solidFill>
              </a:rPr>
              <a:t>X</a:t>
            </a:r>
            <a:r>
              <a:rPr lang="fr-FR" sz="4000"/>
              <a:t> TP</a:t>
            </a:r>
          </a:p>
        </p:txBody>
      </p:sp>
      <p:sp>
        <p:nvSpPr>
          <p:cNvPr id="30723" name="Freeform 4"/>
          <p:cNvSpPr>
            <a:spLocks/>
          </p:cNvSpPr>
          <p:nvPr/>
        </p:nvSpPr>
        <p:spPr bwMode="auto">
          <a:xfrm>
            <a:off x="2378075" y="2092325"/>
            <a:ext cx="6350" cy="452438"/>
          </a:xfrm>
          <a:custGeom>
            <a:avLst/>
            <a:gdLst>
              <a:gd name="T0" fmla="*/ 0 w 4"/>
              <a:gd name="T1" fmla="*/ 0 h 285"/>
              <a:gd name="T2" fmla="*/ 2147483647 w 4"/>
              <a:gd name="T3" fmla="*/ 2147483647 h 285"/>
              <a:gd name="T4" fmla="*/ 0 60000 65536"/>
              <a:gd name="T5" fmla="*/ 0 60000 65536"/>
              <a:gd name="T6" fmla="*/ 0 w 4"/>
              <a:gd name="T7" fmla="*/ 0 h 285"/>
              <a:gd name="T8" fmla="*/ 4 w 4"/>
              <a:gd name="T9" fmla="*/ 285 h 2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285">
                <a:moveTo>
                  <a:pt x="0" y="0"/>
                </a:moveTo>
                <a:lnTo>
                  <a:pt x="4" y="285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2387600" y="2557463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935413" y="2219325"/>
            <a:ext cx="441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fr-FR" sz="2400">
                <a:solidFill>
                  <a:schemeClr val="tx2"/>
                </a:solidFill>
              </a:rPr>
              <a:t>Twisted pair</a:t>
            </a:r>
            <a:r>
              <a:rPr lang="pl-PL" sz="2400">
                <a:solidFill>
                  <a:schemeClr val="tx2"/>
                </a:solidFill>
              </a:rPr>
              <a:t> – Skręcone pary</a:t>
            </a:r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>
            <a:off x="1792288" y="3290888"/>
            <a:ext cx="604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2479675" y="3100388"/>
            <a:ext cx="1924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pl-PL" sz="2400">
                <a:solidFill>
                  <a:schemeClr val="tx2"/>
                </a:solidFill>
              </a:rPr>
              <a:t>Ekran pary</a:t>
            </a:r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4321175" y="3362325"/>
            <a:ext cx="604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4887913" y="3105150"/>
            <a:ext cx="33861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fr-FR" sz="2400">
                <a:solidFill>
                  <a:schemeClr val="tx2"/>
                </a:solidFill>
              </a:rPr>
              <a:t>U = </a:t>
            </a:r>
            <a:r>
              <a:rPr lang="pl-PL" sz="2400">
                <a:solidFill>
                  <a:schemeClr val="tx2"/>
                </a:solidFill>
              </a:rPr>
              <a:t>nieekranowany</a:t>
            </a:r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4922838" y="3508375"/>
            <a:ext cx="3200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fr-FR" sz="2400">
                <a:solidFill>
                  <a:schemeClr val="tx2"/>
                </a:solidFill>
              </a:rPr>
              <a:t>F  = </a:t>
            </a:r>
            <a:r>
              <a:rPr lang="pl-PL" sz="2400">
                <a:solidFill>
                  <a:schemeClr val="tx2"/>
                </a:solidFill>
              </a:rPr>
              <a:t>folia alum.</a:t>
            </a:r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739775" y="2066925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32" name="Line 14"/>
          <p:cNvSpPr>
            <a:spLocks noChangeShapeType="1"/>
          </p:cNvSpPr>
          <p:nvPr/>
        </p:nvSpPr>
        <p:spPr bwMode="auto">
          <a:xfrm>
            <a:off x="4625975" y="33623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33" name="Line 15"/>
          <p:cNvSpPr>
            <a:spLocks noChangeShapeType="1"/>
          </p:cNvSpPr>
          <p:nvPr/>
        </p:nvSpPr>
        <p:spPr bwMode="auto">
          <a:xfrm>
            <a:off x="4625975" y="374332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34" name="Line 16"/>
          <p:cNvSpPr>
            <a:spLocks noChangeShapeType="1"/>
          </p:cNvSpPr>
          <p:nvPr/>
        </p:nvSpPr>
        <p:spPr bwMode="auto">
          <a:xfrm>
            <a:off x="739775" y="4429125"/>
            <a:ext cx="604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35" name="Text Box 17"/>
          <p:cNvSpPr txBox="1">
            <a:spLocks noChangeArrowheads="1"/>
          </p:cNvSpPr>
          <p:nvPr/>
        </p:nvSpPr>
        <p:spPr bwMode="auto">
          <a:xfrm>
            <a:off x="1463675" y="3995738"/>
            <a:ext cx="22860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pl-PL" sz="2400">
                <a:solidFill>
                  <a:schemeClr val="tx2"/>
                </a:solidFill>
              </a:rPr>
              <a:t>Ekran zewnętrzny</a:t>
            </a:r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30736" name="Text Box 18"/>
          <p:cNvSpPr txBox="1">
            <a:spLocks noChangeArrowheads="1"/>
          </p:cNvSpPr>
          <p:nvPr/>
        </p:nvSpPr>
        <p:spPr bwMode="auto">
          <a:xfrm>
            <a:off x="5167313" y="4268788"/>
            <a:ext cx="31480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fr-FR" sz="2400">
                <a:solidFill>
                  <a:schemeClr val="tx2"/>
                </a:solidFill>
              </a:rPr>
              <a:t>U = </a:t>
            </a:r>
            <a:r>
              <a:rPr lang="pl-PL" sz="2400">
                <a:solidFill>
                  <a:schemeClr val="tx2"/>
                </a:solidFill>
              </a:rPr>
              <a:t>nieekranowany</a:t>
            </a:r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30737" name="Text Box 19"/>
          <p:cNvSpPr txBox="1">
            <a:spLocks noChangeArrowheads="1"/>
          </p:cNvSpPr>
          <p:nvPr/>
        </p:nvSpPr>
        <p:spPr bwMode="auto">
          <a:xfrm>
            <a:off x="5167313" y="4630738"/>
            <a:ext cx="35893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fr-FR" sz="2400">
                <a:solidFill>
                  <a:schemeClr val="tx2"/>
                </a:solidFill>
              </a:rPr>
              <a:t>F  = </a:t>
            </a:r>
            <a:r>
              <a:rPr lang="pl-PL" sz="2400">
                <a:solidFill>
                  <a:schemeClr val="tx2"/>
                </a:solidFill>
              </a:rPr>
              <a:t>folia alum.</a:t>
            </a:r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30738" name="Line 20"/>
          <p:cNvSpPr>
            <a:spLocks noChangeShapeType="1"/>
          </p:cNvSpPr>
          <p:nvPr/>
        </p:nvSpPr>
        <p:spPr bwMode="auto">
          <a:xfrm>
            <a:off x="3725863" y="4457700"/>
            <a:ext cx="1360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39" name="Line 21"/>
          <p:cNvSpPr>
            <a:spLocks noChangeShapeType="1"/>
          </p:cNvSpPr>
          <p:nvPr/>
        </p:nvSpPr>
        <p:spPr bwMode="auto">
          <a:xfrm>
            <a:off x="4111625" y="4457700"/>
            <a:ext cx="0" cy="1152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40" name="Line 22"/>
          <p:cNvSpPr>
            <a:spLocks noChangeShapeType="1"/>
          </p:cNvSpPr>
          <p:nvPr/>
        </p:nvSpPr>
        <p:spPr bwMode="auto">
          <a:xfrm>
            <a:off x="4111625" y="4810125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41" name="Line 23"/>
          <p:cNvSpPr>
            <a:spLocks noChangeShapeType="1"/>
          </p:cNvSpPr>
          <p:nvPr/>
        </p:nvSpPr>
        <p:spPr bwMode="auto">
          <a:xfrm>
            <a:off x="4111625" y="5191125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42" name="Text Box 24"/>
          <p:cNvSpPr txBox="1">
            <a:spLocks noChangeArrowheads="1"/>
          </p:cNvSpPr>
          <p:nvPr/>
        </p:nvSpPr>
        <p:spPr bwMode="auto">
          <a:xfrm>
            <a:off x="5145088" y="5033963"/>
            <a:ext cx="3784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fr-FR" sz="2400">
                <a:solidFill>
                  <a:schemeClr val="tx2"/>
                </a:solidFill>
              </a:rPr>
              <a:t>S  = </a:t>
            </a:r>
            <a:r>
              <a:rPr lang="pl-PL" sz="2400">
                <a:solidFill>
                  <a:schemeClr val="tx2"/>
                </a:solidFill>
              </a:rPr>
              <a:t>oplot</a:t>
            </a:r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31767" name="Rectangle 27"/>
          <p:cNvSpPr>
            <a:spLocks noChangeArrowheads="1"/>
          </p:cNvSpPr>
          <p:nvPr/>
        </p:nvSpPr>
        <p:spPr bwMode="auto">
          <a:xfrm>
            <a:off x="0" y="0"/>
            <a:ext cx="91440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Standard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50 173-1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ISO 11801</a:t>
            </a:r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1792288" y="2054225"/>
            <a:ext cx="0" cy="1238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4127500" y="560705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46" name="Text Box 30"/>
          <p:cNvSpPr txBox="1">
            <a:spLocks noChangeArrowheads="1"/>
          </p:cNvSpPr>
          <p:nvPr/>
        </p:nvSpPr>
        <p:spPr bwMode="auto">
          <a:xfrm>
            <a:off x="5146675" y="5445125"/>
            <a:ext cx="3784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fr-FR" sz="2400">
                <a:solidFill>
                  <a:schemeClr val="tx2"/>
                </a:solidFill>
              </a:rPr>
              <a:t>S</a:t>
            </a:r>
            <a:r>
              <a:rPr lang="pl-PL" sz="2400">
                <a:solidFill>
                  <a:schemeClr val="tx2"/>
                </a:solidFill>
              </a:rPr>
              <a:t>F</a:t>
            </a:r>
            <a:r>
              <a:rPr lang="fr-FR" sz="2400">
                <a:solidFill>
                  <a:schemeClr val="tx2"/>
                </a:solidFill>
              </a:rPr>
              <a:t>  = </a:t>
            </a:r>
            <a:r>
              <a:rPr lang="pl-PL" sz="2400">
                <a:solidFill>
                  <a:schemeClr val="tx2"/>
                </a:solidFill>
              </a:rPr>
              <a:t>oplot + folia</a:t>
            </a:r>
            <a:endParaRPr lang="fr-FR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3425" y="0"/>
            <a:ext cx="5422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95288" y="3357563"/>
            <a:ext cx="13684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/>
              <a:t>Przytoczone za :</a:t>
            </a:r>
            <a:r>
              <a:rPr lang="fr-FR" sz="1200"/>
              <a:t> ISO 11801</a:t>
            </a:r>
            <a:br>
              <a:rPr lang="fr-FR" sz="1200"/>
            </a:br>
            <a:r>
              <a:rPr lang="pl-PL" sz="1200"/>
              <a:t>Strona</a:t>
            </a:r>
            <a:r>
              <a:rPr lang="fr-FR" sz="1200"/>
              <a:t> 106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8263" y="5832475"/>
            <a:ext cx="7588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447800" y="2978150"/>
            <a:ext cx="990600" cy="1219200"/>
            <a:chOff x="1440" y="2352"/>
            <a:chExt cx="769" cy="961"/>
          </a:xfrm>
        </p:grpSpPr>
        <p:sp>
          <p:nvSpPr>
            <p:cNvPr id="1041" name="Freeform 5"/>
            <p:cNvSpPr>
              <a:spLocks/>
            </p:cNvSpPr>
            <p:nvPr/>
          </p:nvSpPr>
          <p:spPr bwMode="auto">
            <a:xfrm>
              <a:off x="1440" y="2352"/>
              <a:ext cx="769" cy="961"/>
            </a:xfrm>
            <a:custGeom>
              <a:avLst/>
              <a:gdLst>
                <a:gd name="T0" fmla="*/ 161 w 769"/>
                <a:gd name="T1" fmla="*/ 0 h 961"/>
                <a:gd name="T2" fmla="*/ 768 w 769"/>
                <a:gd name="T3" fmla="*/ 0 h 961"/>
                <a:gd name="T4" fmla="*/ 768 w 769"/>
                <a:gd name="T5" fmla="*/ 624 h 961"/>
                <a:gd name="T6" fmla="*/ 647 w 769"/>
                <a:gd name="T7" fmla="*/ 624 h 961"/>
                <a:gd name="T8" fmla="*/ 647 w 769"/>
                <a:gd name="T9" fmla="*/ 816 h 961"/>
                <a:gd name="T10" fmla="*/ 525 w 769"/>
                <a:gd name="T11" fmla="*/ 816 h 961"/>
                <a:gd name="T12" fmla="*/ 525 w 769"/>
                <a:gd name="T13" fmla="*/ 960 h 961"/>
                <a:gd name="T14" fmla="*/ 242 w 769"/>
                <a:gd name="T15" fmla="*/ 960 h 961"/>
                <a:gd name="T16" fmla="*/ 242 w 769"/>
                <a:gd name="T17" fmla="*/ 816 h 961"/>
                <a:gd name="T18" fmla="*/ 120 w 769"/>
                <a:gd name="T19" fmla="*/ 816 h 961"/>
                <a:gd name="T20" fmla="*/ 120 w 769"/>
                <a:gd name="T21" fmla="*/ 624 h 961"/>
                <a:gd name="T22" fmla="*/ 0 w 769"/>
                <a:gd name="T23" fmla="*/ 624 h 961"/>
                <a:gd name="T24" fmla="*/ 0 w 769"/>
                <a:gd name="T25" fmla="*/ 0 h 961"/>
                <a:gd name="T26" fmla="*/ 242 w 769"/>
                <a:gd name="T27" fmla="*/ 0 h 9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9"/>
                <a:gd name="T43" fmla="*/ 0 h 961"/>
                <a:gd name="T44" fmla="*/ 769 w 769"/>
                <a:gd name="T45" fmla="*/ 961 h 9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9" h="961">
                  <a:moveTo>
                    <a:pt x="161" y="0"/>
                  </a:moveTo>
                  <a:lnTo>
                    <a:pt x="768" y="0"/>
                  </a:lnTo>
                  <a:lnTo>
                    <a:pt x="768" y="624"/>
                  </a:lnTo>
                  <a:lnTo>
                    <a:pt x="647" y="624"/>
                  </a:lnTo>
                  <a:lnTo>
                    <a:pt x="647" y="816"/>
                  </a:lnTo>
                  <a:lnTo>
                    <a:pt x="525" y="816"/>
                  </a:lnTo>
                  <a:lnTo>
                    <a:pt x="525" y="960"/>
                  </a:lnTo>
                  <a:lnTo>
                    <a:pt x="242" y="960"/>
                  </a:lnTo>
                  <a:lnTo>
                    <a:pt x="242" y="816"/>
                  </a:lnTo>
                  <a:lnTo>
                    <a:pt x="120" y="816"/>
                  </a:lnTo>
                  <a:lnTo>
                    <a:pt x="120" y="624"/>
                  </a:lnTo>
                  <a:lnTo>
                    <a:pt x="0" y="624"/>
                  </a:lnTo>
                  <a:lnTo>
                    <a:pt x="0" y="0"/>
                  </a:lnTo>
                  <a:lnTo>
                    <a:pt x="242" y="0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42" name="Line 6"/>
            <p:cNvSpPr>
              <a:spLocks noChangeShapeType="1"/>
            </p:cNvSpPr>
            <p:nvPr/>
          </p:nvSpPr>
          <p:spPr bwMode="auto">
            <a:xfrm>
              <a:off x="1525" y="235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3" name="Line 7"/>
            <p:cNvSpPr>
              <a:spLocks noChangeShapeType="1"/>
            </p:cNvSpPr>
            <p:nvPr/>
          </p:nvSpPr>
          <p:spPr bwMode="auto">
            <a:xfrm>
              <a:off x="1611" y="235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4" name="Line 8"/>
            <p:cNvSpPr>
              <a:spLocks noChangeShapeType="1"/>
            </p:cNvSpPr>
            <p:nvPr/>
          </p:nvSpPr>
          <p:spPr bwMode="auto">
            <a:xfrm>
              <a:off x="1952" y="235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5" name="Line 9"/>
            <p:cNvSpPr>
              <a:spLocks noChangeShapeType="1"/>
            </p:cNvSpPr>
            <p:nvPr/>
          </p:nvSpPr>
          <p:spPr bwMode="auto">
            <a:xfrm>
              <a:off x="2037" y="235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6" name="Line 10"/>
            <p:cNvSpPr>
              <a:spLocks noChangeShapeType="1"/>
            </p:cNvSpPr>
            <p:nvPr/>
          </p:nvSpPr>
          <p:spPr bwMode="auto">
            <a:xfrm>
              <a:off x="2123" y="235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7" name="Line 11"/>
            <p:cNvSpPr>
              <a:spLocks noChangeShapeType="1"/>
            </p:cNvSpPr>
            <p:nvPr/>
          </p:nvSpPr>
          <p:spPr bwMode="auto">
            <a:xfrm>
              <a:off x="1696" y="235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8" name="Line 12"/>
            <p:cNvSpPr>
              <a:spLocks noChangeShapeType="1"/>
            </p:cNvSpPr>
            <p:nvPr/>
          </p:nvSpPr>
          <p:spPr bwMode="auto">
            <a:xfrm>
              <a:off x="1781" y="235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9" name="Line 13"/>
            <p:cNvSpPr>
              <a:spLocks noChangeShapeType="1"/>
            </p:cNvSpPr>
            <p:nvPr/>
          </p:nvSpPr>
          <p:spPr bwMode="auto">
            <a:xfrm>
              <a:off x="1867" y="235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874713" y="2487613"/>
            <a:ext cx="422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buClr>
                <a:schemeClr val="accent2"/>
              </a:buClr>
              <a:buFont typeface="Wingdings" pitchFamily="2" charset="2"/>
              <a:buChar char="n"/>
            </a:pPr>
            <a:r>
              <a:rPr lang="fr-FR" sz="2400"/>
              <a:t> </a:t>
            </a:r>
            <a:r>
              <a:rPr lang="pl-PL" sz="2400"/>
              <a:t>Tradycyjne złącze końcowe</a:t>
            </a:r>
            <a:endParaRPr lang="fr-FR" sz="2400"/>
          </a:p>
        </p:txBody>
      </p:sp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2654300" y="3067050"/>
            <a:ext cx="1114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fr-FR" sz="2800">
                <a:solidFill>
                  <a:srgbClr val="68739A"/>
                </a:solidFill>
              </a:rPr>
              <a:t>RJ 45</a:t>
            </a:r>
          </a:p>
        </p:txBody>
      </p:sp>
      <p:sp>
        <p:nvSpPr>
          <p:cNvPr id="1031" name="Text Box 18"/>
          <p:cNvSpPr txBox="1">
            <a:spLocks noChangeArrowheads="1"/>
          </p:cNvSpPr>
          <p:nvPr/>
        </p:nvSpPr>
        <p:spPr bwMode="auto">
          <a:xfrm>
            <a:off x="1604963" y="5122863"/>
            <a:ext cx="21971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</a:pPr>
            <a:r>
              <a:rPr lang="pl-PL" sz="2400"/>
              <a:t>Kategoria</a:t>
            </a:r>
            <a:r>
              <a:rPr lang="fr-FR" sz="2400"/>
              <a:t> </a:t>
            </a:r>
            <a:r>
              <a:rPr lang="fr-FR" sz="2400">
                <a:solidFill>
                  <a:srgbClr val="68739A"/>
                </a:solidFill>
                <a:sym typeface="Symbol" pitchFamily="18" charset="2"/>
              </a:rPr>
              <a:t></a:t>
            </a:r>
            <a:r>
              <a:rPr lang="fr-FR" sz="2400">
                <a:solidFill>
                  <a:srgbClr val="68739A"/>
                </a:solidFill>
              </a:rPr>
              <a:t> 5</a:t>
            </a:r>
          </a:p>
        </p:txBody>
      </p:sp>
      <p:sp>
        <p:nvSpPr>
          <p:cNvPr id="1032" name="Rectangle 22"/>
          <p:cNvSpPr>
            <a:spLocks noChangeArrowheads="1"/>
          </p:cNvSpPr>
          <p:nvPr/>
        </p:nvSpPr>
        <p:spPr bwMode="auto">
          <a:xfrm>
            <a:off x="279400" y="1411288"/>
            <a:ext cx="5010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</a:pPr>
            <a:r>
              <a:rPr lang="fr-FR" sz="3000">
                <a:solidFill>
                  <a:srgbClr val="68739A"/>
                </a:solidFill>
              </a:rPr>
              <a:t> </a:t>
            </a:r>
            <a:r>
              <a:rPr lang="pl-PL" sz="3000">
                <a:solidFill>
                  <a:srgbClr val="68739A"/>
                </a:solidFill>
              </a:rPr>
              <a:t>Sposób instalacji osprzętu</a:t>
            </a:r>
            <a:endParaRPr lang="fr-FR" sz="3000">
              <a:solidFill>
                <a:srgbClr val="68739A"/>
              </a:solidFill>
            </a:endParaRPr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/>
        </p:nvGraphicFramePr>
        <p:xfrm>
          <a:off x="7194550" y="1358900"/>
          <a:ext cx="1720850" cy="1830388"/>
        </p:xfrm>
        <a:graphic>
          <a:graphicData uri="http://schemas.openxmlformats.org/presentationml/2006/ole">
            <p:oleObj spid="_x0000_s1026" name="Photo Editor Photo" r:id="rId5" imgW="2704762" imgH="2876190" progId="">
              <p:embed/>
            </p:oleObj>
          </a:graphicData>
        </a:graphic>
      </p:graphicFrame>
      <p:pic>
        <p:nvPicPr>
          <p:cNvPr id="1033" name="Picture 25" descr="ueivyrmc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0525" y="4306888"/>
            <a:ext cx="21971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2225" y="4813300"/>
            <a:ext cx="7588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Freeform 30"/>
          <p:cNvSpPr>
            <a:spLocks/>
          </p:cNvSpPr>
          <p:nvPr/>
        </p:nvSpPr>
        <p:spPr bwMode="auto">
          <a:xfrm>
            <a:off x="4546600" y="5368925"/>
            <a:ext cx="1076325" cy="209550"/>
          </a:xfrm>
          <a:custGeom>
            <a:avLst/>
            <a:gdLst>
              <a:gd name="T0" fmla="*/ 0 w 678"/>
              <a:gd name="T1" fmla="*/ 0 h 132"/>
              <a:gd name="T2" fmla="*/ 2147483647 w 678"/>
              <a:gd name="T3" fmla="*/ 2147483647 h 132"/>
              <a:gd name="T4" fmla="*/ 2147483647 w 678"/>
              <a:gd name="T5" fmla="*/ 2147483647 h 132"/>
              <a:gd name="T6" fmla="*/ 2147483647 w 678"/>
              <a:gd name="T7" fmla="*/ 2147483647 h 132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32"/>
              <a:gd name="T14" fmla="*/ 678 w 678"/>
              <a:gd name="T15" fmla="*/ 132 h 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32">
                <a:moveTo>
                  <a:pt x="0" y="0"/>
                </a:moveTo>
                <a:cubicBezTo>
                  <a:pt x="22" y="6"/>
                  <a:pt x="61" y="14"/>
                  <a:pt x="131" y="36"/>
                </a:cubicBezTo>
                <a:cubicBezTo>
                  <a:pt x="201" y="58"/>
                  <a:pt x="328" y="132"/>
                  <a:pt x="419" y="132"/>
                </a:cubicBezTo>
                <a:cubicBezTo>
                  <a:pt x="510" y="132"/>
                  <a:pt x="594" y="84"/>
                  <a:pt x="678" y="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36" name="Freeform 31"/>
          <p:cNvSpPr>
            <a:spLocks/>
          </p:cNvSpPr>
          <p:nvPr/>
        </p:nvSpPr>
        <p:spPr bwMode="auto">
          <a:xfrm>
            <a:off x="4572000" y="5434013"/>
            <a:ext cx="1716088" cy="862012"/>
          </a:xfrm>
          <a:custGeom>
            <a:avLst/>
            <a:gdLst>
              <a:gd name="T0" fmla="*/ 0 w 1081"/>
              <a:gd name="T1" fmla="*/ 2147483647 h 543"/>
              <a:gd name="T2" fmla="*/ 2147483647 w 1081"/>
              <a:gd name="T3" fmla="*/ 2147483647 h 543"/>
              <a:gd name="T4" fmla="*/ 2147483647 w 1081"/>
              <a:gd name="T5" fmla="*/ 2147483647 h 543"/>
              <a:gd name="T6" fmla="*/ 2147483647 w 1081"/>
              <a:gd name="T7" fmla="*/ 0 h 543"/>
              <a:gd name="T8" fmla="*/ 0 60000 65536"/>
              <a:gd name="T9" fmla="*/ 0 60000 65536"/>
              <a:gd name="T10" fmla="*/ 0 60000 65536"/>
              <a:gd name="T11" fmla="*/ 0 60000 65536"/>
              <a:gd name="T12" fmla="*/ 0 w 1081"/>
              <a:gd name="T13" fmla="*/ 0 h 543"/>
              <a:gd name="T14" fmla="*/ 1081 w 1081"/>
              <a:gd name="T15" fmla="*/ 543 h 5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1" h="543">
                <a:moveTo>
                  <a:pt x="0" y="543"/>
                </a:moveTo>
                <a:cubicBezTo>
                  <a:pt x="119" y="513"/>
                  <a:pt x="540" y="397"/>
                  <a:pt x="715" y="355"/>
                </a:cubicBezTo>
                <a:cubicBezTo>
                  <a:pt x="890" y="313"/>
                  <a:pt x="1017" y="353"/>
                  <a:pt x="1049" y="294"/>
                </a:cubicBezTo>
                <a:cubicBezTo>
                  <a:pt x="1081" y="235"/>
                  <a:pt x="995" y="117"/>
                  <a:pt x="90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37" name="Text Box 32"/>
          <p:cNvSpPr txBox="1">
            <a:spLocks noChangeArrowheads="1"/>
          </p:cNvSpPr>
          <p:nvPr/>
        </p:nvSpPr>
        <p:spPr bwMode="auto">
          <a:xfrm>
            <a:off x="522288" y="6200775"/>
            <a:ext cx="367665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l-PL" sz="2400"/>
              <a:t>Kategoria</a:t>
            </a:r>
            <a:r>
              <a:rPr lang="fr-FR" sz="2400"/>
              <a:t> </a:t>
            </a:r>
            <a:r>
              <a:rPr lang="fr-FR" sz="2400">
                <a:solidFill>
                  <a:srgbClr val="68739A"/>
                </a:solidFill>
                <a:sym typeface="Symbol" pitchFamily="18" charset="2"/>
              </a:rPr>
              <a:t></a:t>
            </a:r>
            <a:r>
              <a:rPr lang="fr-FR" sz="2400">
                <a:solidFill>
                  <a:srgbClr val="68739A"/>
                </a:solidFill>
              </a:rPr>
              <a:t> 5 </a:t>
            </a:r>
            <a:r>
              <a:rPr lang="pl-PL" sz="2400">
                <a:solidFill>
                  <a:srgbClr val="68739A"/>
                </a:solidFill>
              </a:rPr>
              <a:t>lub FO</a:t>
            </a:r>
            <a:endParaRPr lang="fr-FR" sz="2400">
              <a:solidFill>
                <a:srgbClr val="68739A"/>
              </a:solidFill>
            </a:endParaRPr>
          </a:p>
        </p:txBody>
      </p:sp>
      <p:sp>
        <p:nvSpPr>
          <p:cNvPr id="1038" name="Text Box 33"/>
          <p:cNvSpPr txBox="1">
            <a:spLocks noChangeArrowheads="1"/>
          </p:cNvSpPr>
          <p:nvPr/>
        </p:nvSpPr>
        <p:spPr bwMode="auto">
          <a:xfrm>
            <a:off x="7405688" y="3403600"/>
            <a:ext cx="173831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2 </a:t>
            </a:r>
            <a:r>
              <a:rPr lang="pl-PL" sz="2400"/>
              <a:t>punkty logiczne</a:t>
            </a:r>
            <a:endParaRPr lang="fr-FR" sz="2400"/>
          </a:p>
        </p:txBody>
      </p:sp>
      <p:sp>
        <p:nvSpPr>
          <p:cNvPr id="1039" name="Rectangle 19"/>
          <p:cNvSpPr>
            <a:spLocks noChangeArrowheads="1"/>
          </p:cNvSpPr>
          <p:nvPr/>
        </p:nvSpPr>
        <p:spPr bwMode="auto">
          <a:xfrm>
            <a:off x="720725" y="4198938"/>
            <a:ext cx="278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buClr>
                <a:schemeClr val="accent2"/>
              </a:buClr>
              <a:buFont typeface="Wingdings" pitchFamily="2" charset="2"/>
              <a:buChar char="n"/>
            </a:pPr>
            <a:r>
              <a:rPr lang="fr-FR" sz="2400"/>
              <a:t> </a:t>
            </a:r>
            <a:r>
              <a:rPr lang="pl-PL" sz="2400"/>
              <a:t>Obszar systemu</a:t>
            </a:r>
            <a:r>
              <a:rPr lang="fr-FR" sz="2400"/>
              <a:t> </a:t>
            </a:r>
          </a:p>
        </p:txBody>
      </p:sp>
      <p:sp>
        <p:nvSpPr>
          <p:cNvPr id="1040" name="Rectangle 35"/>
          <p:cNvSpPr>
            <a:spLocks noChangeArrowheads="1"/>
          </p:cNvSpPr>
          <p:nvPr/>
        </p:nvSpPr>
        <p:spPr bwMode="auto">
          <a:xfrm>
            <a:off x="0" y="0"/>
            <a:ext cx="9144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Standard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50 173-1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ISO 11801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2108200"/>
            <a:ext cx="28733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650" y="2024063"/>
            <a:ext cx="273050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RJ45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schemat </a:t>
            </a: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połaczeń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5575" y="1808163"/>
            <a:ext cx="885825" cy="1881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3038" y="3849688"/>
            <a:ext cx="909637" cy="19002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6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Powiązania między normami</a:t>
            </a: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70361" name="Group 25"/>
          <p:cNvGraphicFramePr>
            <a:graphicFrameLocks noGrp="1"/>
          </p:cNvGraphicFramePr>
          <p:nvPr>
            <p:ph sz="half" idx="1"/>
          </p:nvPr>
        </p:nvGraphicFramePr>
        <p:xfrm>
          <a:off x="168275" y="871538"/>
          <a:ext cx="8778239" cy="5894364"/>
        </p:xfrm>
        <a:graphic>
          <a:graphicData uri="http://schemas.openxmlformats.org/drawingml/2006/table">
            <a:tbl>
              <a:tblPr/>
              <a:tblGrid>
                <a:gridCol w="3191486"/>
                <a:gridCol w="2894554"/>
                <a:gridCol w="2692199"/>
              </a:tblGrid>
              <a:tr h="664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Faza Projektowania budynku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Faza planowania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Faza implementacji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1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50310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5.2: Wspólna sieć połączeń wyrównawczych (CBN) w budynku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6.3: Układy zasilania prądem przemiennym z połączeniem wyrównawczym za pomocą przewodu ochronnego (</a:t>
                      </a:r>
                      <a:r>
                        <a:rPr kumimoji="0" lang="pl-P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TN-S</a:t>
                      </a: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50174-1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4: Ogólne uwagi dotyczące specyfikacji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5: Zapewnienie jakości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7: Administrowanie okablowaniem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50174-2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4: Wymagania bezpieczeństwa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5: Ogólne wykonawstwo instalacji okablowania metalowego i światłowodowego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6: Dodatkowe wykonawstwo instalacji okablowania metalowego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7: Dodatkowe wykonawstwo instalacji okablowania światłowodowego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50174-3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50310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j.w</a:t>
                      </a: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50174-1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6: Dokumentacja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7: Administrowanie okablowaniem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50174-2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j.w</a:t>
                      </a: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50174-3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j.w</a:t>
                      </a: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50310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j.w</a:t>
                      </a: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50346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4: Wymagania ogólne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5: Parametry testowe okablowania symetrycznego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6: Parametry testowe okablowania światłowodowego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8739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Faza projektowania okablownia</a:t>
                      </a:r>
                      <a:endParaRPr kumimoji="0" lang="en-GB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68739A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98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739A"/>
                          </a:solidFill>
                          <a:effectLst/>
                          <a:latin typeface="Arial" charset="0"/>
                        </a:rPr>
                        <a:t>EN 50173-1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739A"/>
                          </a:solidFill>
                          <a:effectLst/>
                          <a:latin typeface="Arial" charset="0"/>
                        </a:rPr>
                        <a:t>4: Topologia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739A"/>
                          </a:solidFill>
                          <a:effectLst/>
                          <a:latin typeface="Arial" charset="0"/>
                        </a:rPr>
                        <a:t>5: Wydajności kanału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739A"/>
                          </a:solidFill>
                          <a:effectLst/>
                          <a:latin typeface="Arial" charset="0"/>
                        </a:rPr>
                        <a:t>7: Wymagania stawiane kablom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739A"/>
                          </a:solidFill>
                          <a:effectLst/>
                          <a:latin typeface="Arial" charset="0"/>
                        </a:rPr>
                        <a:t>8: Wymagania stawiane osprzętowi przyłączeniowemu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739A"/>
                          </a:solidFill>
                          <a:effectLst/>
                          <a:latin typeface="Arial" charset="0"/>
                        </a:rPr>
                        <a:t>9: Wymagania stawiane przewodom elastycznym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8739A"/>
                          </a:solidFill>
                          <a:effectLst/>
                          <a:latin typeface="Arial" charset="0"/>
                        </a:rPr>
                        <a:t>A.1: Limity wydajności łącza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88A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8739A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Zwiększający</a:t>
            </a:r>
            <a:r>
              <a:rPr lang="pl-PL" sz="4000" b="1" dirty="0">
                <a:latin typeface="+mn-lt"/>
              </a:rPr>
              <a:t>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się transfer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525" y="1249363"/>
            <a:ext cx="8796338" cy="47672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Rozwój aplikacji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703263"/>
            <a:ext cx="9113838" cy="55229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53355D cop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2424113"/>
            <a:ext cx="2239963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53355G copi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0050" y="2641600"/>
            <a:ext cx="23749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158875" y="1676400"/>
            <a:ext cx="28082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sz="2800"/>
              <a:t>Kat</a:t>
            </a:r>
            <a:r>
              <a:rPr lang="fr-FR" sz="2800"/>
              <a:t> 5/5e (</a:t>
            </a:r>
            <a:r>
              <a:rPr lang="pl-PL" sz="2800"/>
              <a:t>szare</a:t>
            </a:r>
            <a:r>
              <a:rPr lang="fr-FR" sz="2800"/>
              <a:t>)</a:t>
            </a:r>
            <a:endParaRPr lang="pl-PL" sz="280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sz="2500" b="1">
                <a:solidFill>
                  <a:srgbClr val="808080"/>
                </a:solidFill>
              </a:rPr>
              <a:t>Szare kable</a:t>
            </a:r>
            <a:endParaRPr lang="fr-FR" sz="2500" b="1">
              <a:solidFill>
                <a:srgbClr val="808080"/>
              </a:solidFill>
            </a:endParaRP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5480050" y="1657350"/>
            <a:ext cx="28829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sz="2800"/>
              <a:t>Kat</a:t>
            </a:r>
            <a:r>
              <a:rPr lang="fr-FR" sz="2800"/>
              <a:t> 6 (</a:t>
            </a:r>
            <a:r>
              <a:rPr lang="pl-PL" sz="2800"/>
              <a:t>czarne</a:t>
            </a:r>
            <a:r>
              <a:rPr lang="fr-FR" sz="2800"/>
              <a:t>)</a:t>
            </a:r>
            <a:endParaRPr lang="pl-PL" sz="280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sz="2500" b="1">
                <a:solidFill>
                  <a:schemeClr val="accent2"/>
                </a:solidFill>
              </a:rPr>
              <a:t>Niebieskie kable</a:t>
            </a:r>
            <a:endParaRPr lang="fr-FR" sz="2500" b="1">
              <a:solidFill>
                <a:schemeClr val="accent2"/>
              </a:solidFill>
            </a:endParaRP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1663700" y="54737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2 </a:t>
            </a:r>
            <a:r>
              <a:rPr lang="pl-PL" sz="2400"/>
              <a:t>warstwy</a:t>
            </a:r>
            <a:endParaRPr lang="fr-FR" sz="2400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6242050" y="5473700"/>
            <a:ext cx="168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4 </a:t>
            </a:r>
            <a:r>
              <a:rPr lang="pl-PL" sz="2400"/>
              <a:t>warstwy</a:t>
            </a:r>
            <a:r>
              <a:rPr lang="fr-FR" sz="2400"/>
              <a:t> 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Złącza RJ45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ecl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85800"/>
            <a:ext cx="2663825" cy="6019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304800" y="2362200"/>
            <a:ext cx="1219200" cy="396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BEBF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000">
                <a:solidFill>
                  <a:schemeClr val="accent2"/>
                </a:solidFill>
              </a:rPr>
              <a:t>Zaciski</a:t>
            </a:r>
            <a:endParaRPr lang="fr-FR" sz="2000">
              <a:solidFill>
                <a:schemeClr val="accent2"/>
              </a:solidFill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34925" y="2895600"/>
            <a:ext cx="3124200" cy="396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BEBF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000">
                <a:solidFill>
                  <a:schemeClr val="accent2"/>
                </a:solidFill>
              </a:rPr>
              <a:t> FTP </a:t>
            </a:r>
            <a:r>
              <a:rPr lang="pl-PL" sz="2000">
                <a:solidFill>
                  <a:schemeClr val="accent2"/>
                </a:solidFill>
              </a:rPr>
              <a:t>lub</a:t>
            </a:r>
            <a:r>
              <a:rPr lang="fr-FR" sz="2000">
                <a:solidFill>
                  <a:schemeClr val="accent2"/>
                </a:solidFill>
              </a:rPr>
              <a:t> UTP </a:t>
            </a:r>
            <a:r>
              <a:rPr lang="pl-PL" sz="2000">
                <a:solidFill>
                  <a:schemeClr val="accent2"/>
                </a:solidFill>
              </a:rPr>
              <a:t>prowadnice</a:t>
            </a:r>
            <a:endParaRPr lang="fr-FR" sz="2000">
              <a:solidFill>
                <a:schemeClr val="accent2"/>
              </a:solidFill>
            </a:endParaRP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57213" y="3657600"/>
            <a:ext cx="1554162" cy="396875"/>
          </a:xfrm>
          <a:prstGeom prst="rect">
            <a:avLst/>
          </a:prstGeom>
          <a:gradFill rotWithShape="0">
            <a:gsLst>
              <a:gs pos="0">
                <a:srgbClr val="EBEBF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chemeClr val="accent2"/>
                </a:solidFill>
              </a:rPr>
              <a:t>Zaciski IDC</a:t>
            </a:r>
            <a:r>
              <a:rPr lang="fr-FR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6400800" y="2486025"/>
            <a:ext cx="2189163" cy="396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BEBF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000">
                <a:solidFill>
                  <a:schemeClr val="accent2"/>
                </a:solidFill>
              </a:rPr>
              <a:t>Płytka drukowana</a:t>
            </a:r>
            <a:endParaRPr lang="fr-FR" sz="2000">
              <a:solidFill>
                <a:schemeClr val="accent2"/>
              </a:solidFill>
            </a:endParaRP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23850" y="4797425"/>
            <a:ext cx="2427288" cy="396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BEBF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000">
                <a:solidFill>
                  <a:schemeClr val="accent2"/>
                </a:solidFill>
              </a:rPr>
              <a:t>Wkładka ze stykami</a:t>
            </a:r>
            <a:endParaRPr lang="fr-FR" sz="2000">
              <a:solidFill>
                <a:schemeClr val="accent2"/>
              </a:solidFill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6400800" y="3248025"/>
            <a:ext cx="2316163" cy="396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BEBF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000">
                <a:solidFill>
                  <a:schemeClr val="accent2"/>
                </a:solidFill>
              </a:rPr>
              <a:t>Wkład prowadzący</a:t>
            </a:r>
            <a:endParaRPr lang="fr-FR" sz="2000">
              <a:solidFill>
                <a:schemeClr val="accent2"/>
              </a:solidFill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1403350" y="5686425"/>
            <a:ext cx="1654175" cy="396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BEBF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000">
                <a:solidFill>
                  <a:schemeClr val="accent2"/>
                </a:solidFill>
              </a:rPr>
              <a:t>Ekranowanie</a:t>
            </a:r>
            <a:endParaRPr lang="fr-FR" sz="2000">
              <a:solidFill>
                <a:schemeClr val="accent2"/>
              </a:solidFill>
            </a:endParaRP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7010400" y="4848225"/>
            <a:ext cx="2062163" cy="396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EBEBF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000">
                <a:solidFill>
                  <a:schemeClr val="accent2"/>
                </a:solidFill>
              </a:rPr>
              <a:t>Obudowa złącza</a:t>
            </a:r>
            <a:endParaRPr lang="fr-FR" sz="2000">
              <a:solidFill>
                <a:schemeClr val="accent2"/>
              </a:solidFill>
            </a:endParaRP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V="1">
            <a:off x="1447800" y="1447800"/>
            <a:ext cx="2362200" cy="91440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pl-PL"/>
          </a:p>
        </p:txBody>
      </p:sp>
      <p:pic>
        <p:nvPicPr>
          <p:cNvPr id="36876" name="Picture 13" descr="RIM0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52400"/>
            <a:ext cx="2057400" cy="2057400"/>
          </a:xfrm>
          <a:prstGeom prst="rect">
            <a:avLst/>
          </a:prstGeom>
          <a:noFill/>
          <a:ln w="63500" cmpd="thinThick">
            <a:noFill/>
            <a:miter lim="800000"/>
            <a:headEnd/>
            <a:tailEnd/>
          </a:ln>
        </p:spPr>
      </p:pic>
      <p:sp>
        <p:nvSpPr>
          <p:cNvPr id="36877" name="Line 14"/>
          <p:cNvSpPr>
            <a:spLocks noChangeShapeType="1"/>
          </p:cNvSpPr>
          <p:nvPr/>
        </p:nvSpPr>
        <p:spPr bwMode="auto">
          <a:xfrm flipV="1">
            <a:off x="1981200" y="2362200"/>
            <a:ext cx="1295400" cy="53340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36878" name="Line 15"/>
          <p:cNvSpPr>
            <a:spLocks noChangeShapeType="1"/>
          </p:cNvSpPr>
          <p:nvPr/>
        </p:nvSpPr>
        <p:spPr bwMode="auto">
          <a:xfrm flipV="1">
            <a:off x="2362200" y="3048000"/>
            <a:ext cx="1752600" cy="76200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36879" name="Line 16"/>
          <p:cNvSpPr>
            <a:spLocks noChangeShapeType="1"/>
          </p:cNvSpPr>
          <p:nvPr/>
        </p:nvSpPr>
        <p:spPr bwMode="auto">
          <a:xfrm rot="10800000" flipV="1">
            <a:off x="5029200" y="2743200"/>
            <a:ext cx="1295400" cy="53340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36880" name="Line 17"/>
          <p:cNvSpPr>
            <a:spLocks noChangeShapeType="1"/>
          </p:cNvSpPr>
          <p:nvPr/>
        </p:nvSpPr>
        <p:spPr bwMode="auto">
          <a:xfrm flipV="1">
            <a:off x="2514600" y="4419600"/>
            <a:ext cx="1295400" cy="53340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36881" name="Line 18"/>
          <p:cNvSpPr>
            <a:spLocks noChangeShapeType="1"/>
          </p:cNvSpPr>
          <p:nvPr/>
        </p:nvSpPr>
        <p:spPr bwMode="auto">
          <a:xfrm flipV="1">
            <a:off x="2971800" y="5257800"/>
            <a:ext cx="1295400" cy="53340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36882" name="Line 19"/>
          <p:cNvSpPr>
            <a:spLocks noChangeShapeType="1"/>
          </p:cNvSpPr>
          <p:nvPr/>
        </p:nvSpPr>
        <p:spPr bwMode="auto">
          <a:xfrm rot="10800000" flipV="1">
            <a:off x="5105400" y="3581400"/>
            <a:ext cx="1295400" cy="53340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36883" name="Line 20"/>
          <p:cNvSpPr>
            <a:spLocks noChangeShapeType="1"/>
          </p:cNvSpPr>
          <p:nvPr/>
        </p:nvSpPr>
        <p:spPr bwMode="auto">
          <a:xfrm rot="10800000" flipV="1">
            <a:off x="5410200" y="5257800"/>
            <a:ext cx="1295400" cy="53340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0"/>
            <a:ext cx="4500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Budowa złączy RJ45 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868863"/>
            <a:ext cx="2641600" cy="1612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7891" name="Group 4"/>
          <p:cNvGrpSpPr>
            <a:grpSpLocks/>
          </p:cNvGrpSpPr>
          <p:nvPr/>
        </p:nvGrpSpPr>
        <p:grpSpPr bwMode="auto">
          <a:xfrm>
            <a:off x="755650" y="2349500"/>
            <a:ext cx="2324100" cy="2555875"/>
            <a:chOff x="2760" y="1518"/>
            <a:chExt cx="1464" cy="1610"/>
          </a:xfrm>
        </p:grpSpPr>
        <p:sp>
          <p:nvSpPr>
            <p:cNvPr id="37898" name="Rectangle 5"/>
            <p:cNvSpPr>
              <a:spLocks noChangeArrowheads="1"/>
            </p:cNvSpPr>
            <p:nvPr/>
          </p:nvSpPr>
          <p:spPr bwMode="auto">
            <a:xfrm>
              <a:off x="2760" y="1518"/>
              <a:ext cx="1464" cy="161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pl-PL"/>
            </a:p>
          </p:txBody>
        </p:sp>
        <p:pic>
          <p:nvPicPr>
            <p:cNvPr id="37899" name="Picture 6" descr="CA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7" y="1760"/>
              <a:ext cx="709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0" name="Rectangle 7"/>
            <p:cNvSpPr>
              <a:spLocks noChangeArrowheads="1"/>
            </p:cNvSpPr>
            <p:nvPr/>
          </p:nvSpPr>
          <p:spPr bwMode="auto">
            <a:xfrm>
              <a:off x="3537" y="1791"/>
              <a:ext cx="503" cy="74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pl-PL"/>
            </a:p>
          </p:txBody>
        </p:sp>
        <p:pic>
          <p:nvPicPr>
            <p:cNvPr id="37901" name="Picture 8" descr="CA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5" y="1760"/>
              <a:ext cx="710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902" name="Group 9"/>
            <p:cNvGrpSpPr>
              <a:grpSpLocks/>
            </p:cNvGrpSpPr>
            <p:nvPr/>
          </p:nvGrpSpPr>
          <p:grpSpPr bwMode="auto">
            <a:xfrm>
              <a:off x="3086" y="1575"/>
              <a:ext cx="187" cy="192"/>
              <a:chOff x="2927" y="2543"/>
              <a:chExt cx="200" cy="200"/>
            </a:xfrm>
          </p:grpSpPr>
          <p:sp>
            <p:nvSpPr>
              <p:cNvPr id="37929" name="Oval 10" descr="noir)"/>
              <p:cNvSpPr>
                <a:spLocks noChangeArrowheads="1"/>
              </p:cNvSpPr>
              <p:nvPr/>
            </p:nvSpPr>
            <p:spPr bwMode="auto">
              <a:xfrm>
                <a:off x="2927" y="2543"/>
                <a:ext cx="200" cy="200"/>
              </a:xfrm>
              <a:prstGeom prst="ellipse">
                <a:avLst/>
              </a:prstGeom>
              <a:pattFill prst="ltUpDiag">
                <a:fgClr>
                  <a:srgbClr val="3366FF"/>
                </a:fgClr>
                <a:bgClr>
                  <a:srgbClr val="FFFFFF"/>
                </a:bgClr>
              </a:pattFill>
              <a:ln w="1905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7930" name="Oval 11" descr="blanc)"/>
              <p:cNvSpPr>
                <a:spLocks noChangeArrowheads="1"/>
              </p:cNvSpPr>
              <p:nvPr/>
            </p:nvSpPr>
            <p:spPr bwMode="auto">
              <a:xfrm>
                <a:off x="2972" y="2592"/>
                <a:ext cx="112" cy="108"/>
              </a:xfrm>
              <a:prstGeom prst="ellipse">
                <a:avLst/>
              </a:prstGeom>
              <a:pattFill prst="dkDnDiag">
                <a:fgClr>
                  <a:srgbClr val="FF99CC"/>
                </a:fgClr>
                <a:bgClr>
                  <a:srgbClr val="FFFFFF"/>
                </a:bgClr>
              </a:pattFill>
              <a:ln w="1905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l-PL"/>
              </a:p>
            </p:txBody>
          </p:sp>
        </p:grpSp>
        <p:sp>
          <p:nvSpPr>
            <p:cNvPr id="37903" name="Line 12"/>
            <p:cNvSpPr>
              <a:spLocks noChangeShapeType="1"/>
            </p:cNvSpPr>
            <p:nvPr/>
          </p:nvSpPr>
          <p:spPr bwMode="auto">
            <a:xfrm>
              <a:off x="3180" y="1814"/>
              <a:ext cx="0" cy="1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pl-PL"/>
            </a:p>
          </p:txBody>
        </p:sp>
        <p:grpSp>
          <p:nvGrpSpPr>
            <p:cNvPr id="37904" name="Group 13"/>
            <p:cNvGrpSpPr>
              <a:grpSpLocks/>
            </p:cNvGrpSpPr>
            <p:nvPr/>
          </p:nvGrpSpPr>
          <p:grpSpPr bwMode="auto">
            <a:xfrm>
              <a:off x="3698" y="2250"/>
              <a:ext cx="187" cy="192"/>
              <a:chOff x="2927" y="2543"/>
              <a:chExt cx="200" cy="200"/>
            </a:xfrm>
          </p:grpSpPr>
          <p:sp>
            <p:nvSpPr>
              <p:cNvPr id="37927" name="Oval 14" descr="noir)"/>
              <p:cNvSpPr>
                <a:spLocks noChangeArrowheads="1"/>
              </p:cNvSpPr>
              <p:nvPr/>
            </p:nvSpPr>
            <p:spPr bwMode="auto">
              <a:xfrm>
                <a:off x="2927" y="2543"/>
                <a:ext cx="200" cy="200"/>
              </a:xfrm>
              <a:prstGeom prst="ellipse">
                <a:avLst/>
              </a:prstGeom>
              <a:pattFill prst="ltUpDiag">
                <a:fgClr>
                  <a:srgbClr val="3366FF"/>
                </a:fgClr>
                <a:bgClr>
                  <a:srgbClr val="FFFFFF"/>
                </a:bgClr>
              </a:pattFill>
              <a:ln w="1905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7928" name="Oval 15" descr="blanc)"/>
              <p:cNvSpPr>
                <a:spLocks noChangeArrowheads="1"/>
              </p:cNvSpPr>
              <p:nvPr/>
            </p:nvSpPr>
            <p:spPr bwMode="auto">
              <a:xfrm>
                <a:off x="2972" y="2592"/>
                <a:ext cx="112" cy="108"/>
              </a:xfrm>
              <a:prstGeom prst="ellipse">
                <a:avLst/>
              </a:prstGeom>
              <a:pattFill prst="dkDnDiag">
                <a:fgClr>
                  <a:srgbClr val="FF99CC"/>
                </a:fgClr>
                <a:bgClr>
                  <a:srgbClr val="FFFFFF"/>
                </a:bgClr>
              </a:pattFill>
              <a:ln w="1905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l-PL"/>
              </a:p>
            </p:txBody>
          </p:sp>
        </p:grpSp>
        <p:sp>
          <p:nvSpPr>
            <p:cNvPr id="37905" name="Rectangle 16"/>
            <p:cNvSpPr>
              <a:spLocks noChangeArrowheads="1"/>
            </p:cNvSpPr>
            <p:nvPr/>
          </p:nvSpPr>
          <p:spPr bwMode="auto">
            <a:xfrm flipH="1">
              <a:off x="3822" y="2174"/>
              <a:ext cx="94" cy="29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pl-PL"/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3661" y="2178"/>
              <a:ext cx="94" cy="29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pl-PL"/>
            </a:p>
          </p:txBody>
        </p:sp>
        <p:grpSp>
          <p:nvGrpSpPr>
            <p:cNvPr id="37907" name="Group 18"/>
            <p:cNvGrpSpPr>
              <a:grpSpLocks/>
            </p:cNvGrpSpPr>
            <p:nvPr/>
          </p:nvGrpSpPr>
          <p:grpSpPr bwMode="auto">
            <a:xfrm>
              <a:off x="3822" y="1824"/>
              <a:ext cx="192" cy="767"/>
              <a:chOff x="3724" y="2802"/>
              <a:chExt cx="204" cy="798"/>
            </a:xfrm>
          </p:grpSpPr>
          <p:sp>
            <p:nvSpPr>
              <p:cNvPr id="37920" name="Freeform 19"/>
              <p:cNvSpPr>
                <a:spLocks/>
              </p:cNvSpPr>
              <p:nvPr/>
            </p:nvSpPr>
            <p:spPr bwMode="auto">
              <a:xfrm>
                <a:off x="3908" y="2808"/>
                <a:ext cx="20" cy="792"/>
              </a:xfrm>
              <a:custGeom>
                <a:avLst/>
                <a:gdLst>
                  <a:gd name="T0" fmla="*/ 0 w 20"/>
                  <a:gd name="T1" fmla="*/ 792 h 792"/>
                  <a:gd name="T2" fmla="*/ 8 w 20"/>
                  <a:gd name="T3" fmla="*/ 452 h 792"/>
                  <a:gd name="T4" fmla="*/ 20 w 20"/>
                  <a:gd name="T5" fmla="*/ 0 h 792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792"/>
                  <a:gd name="T11" fmla="*/ 20 w 20"/>
                  <a:gd name="T12" fmla="*/ 792 h 7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792">
                    <a:moveTo>
                      <a:pt x="0" y="792"/>
                    </a:moveTo>
                    <a:cubicBezTo>
                      <a:pt x="2" y="688"/>
                      <a:pt x="5" y="584"/>
                      <a:pt x="8" y="452"/>
                    </a:cubicBezTo>
                    <a:cubicBezTo>
                      <a:pt x="11" y="320"/>
                      <a:pt x="19" y="75"/>
                      <a:pt x="20" y="0"/>
                    </a:cubicBezTo>
                  </a:path>
                </a:pathLst>
              </a:custGeom>
              <a:noFill/>
              <a:ln w="9525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7921" name="Freeform 20"/>
              <p:cNvSpPr>
                <a:spLocks/>
              </p:cNvSpPr>
              <p:nvPr/>
            </p:nvSpPr>
            <p:spPr bwMode="auto">
              <a:xfrm>
                <a:off x="3872" y="2808"/>
                <a:ext cx="20" cy="792"/>
              </a:xfrm>
              <a:custGeom>
                <a:avLst/>
                <a:gdLst>
                  <a:gd name="T0" fmla="*/ 0 w 20"/>
                  <a:gd name="T1" fmla="*/ 792 h 792"/>
                  <a:gd name="T2" fmla="*/ 8 w 20"/>
                  <a:gd name="T3" fmla="*/ 452 h 792"/>
                  <a:gd name="T4" fmla="*/ 20 w 20"/>
                  <a:gd name="T5" fmla="*/ 0 h 792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792"/>
                  <a:gd name="T11" fmla="*/ 20 w 20"/>
                  <a:gd name="T12" fmla="*/ 792 h 7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792">
                    <a:moveTo>
                      <a:pt x="0" y="792"/>
                    </a:moveTo>
                    <a:cubicBezTo>
                      <a:pt x="2" y="688"/>
                      <a:pt x="5" y="584"/>
                      <a:pt x="8" y="452"/>
                    </a:cubicBezTo>
                    <a:cubicBezTo>
                      <a:pt x="11" y="320"/>
                      <a:pt x="19" y="75"/>
                      <a:pt x="20" y="0"/>
                    </a:cubicBezTo>
                  </a:path>
                </a:pathLst>
              </a:custGeom>
              <a:noFill/>
              <a:ln w="9525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pl-PL"/>
              </a:p>
            </p:txBody>
          </p:sp>
          <p:cxnSp>
            <p:nvCxnSpPr>
              <p:cNvPr id="37922" name="AutoShape 21"/>
              <p:cNvCxnSpPr>
                <a:cxnSpLocks noChangeShapeType="1"/>
                <a:stCxn id="37921" idx="2"/>
                <a:endCxn id="37920" idx="2"/>
              </p:cNvCxnSpPr>
              <p:nvPr/>
            </p:nvCxnSpPr>
            <p:spPr bwMode="auto">
              <a:xfrm>
                <a:off x="3892" y="2808"/>
                <a:ext cx="3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</p:cxnSp>
          <p:sp>
            <p:nvSpPr>
              <p:cNvPr id="37923" name="Freeform 22"/>
              <p:cNvSpPr>
                <a:spLocks/>
              </p:cNvSpPr>
              <p:nvPr/>
            </p:nvSpPr>
            <p:spPr bwMode="auto">
              <a:xfrm>
                <a:off x="3724" y="3016"/>
                <a:ext cx="12" cy="528"/>
              </a:xfrm>
              <a:custGeom>
                <a:avLst/>
                <a:gdLst>
                  <a:gd name="T0" fmla="*/ 0 w 12"/>
                  <a:gd name="T1" fmla="*/ 528 h 528"/>
                  <a:gd name="T2" fmla="*/ 4 w 12"/>
                  <a:gd name="T3" fmla="*/ 240 h 528"/>
                  <a:gd name="T4" fmla="*/ 12 w 12"/>
                  <a:gd name="T5" fmla="*/ 0 h 528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28"/>
                  <a:gd name="T11" fmla="*/ 12 w 12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28">
                    <a:moveTo>
                      <a:pt x="0" y="528"/>
                    </a:moveTo>
                    <a:cubicBezTo>
                      <a:pt x="1" y="428"/>
                      <a:pt x="2" y="328"/>
                      <a:pt x="4" y="240"/>
                    </a:cubicBezTo>
                    <a:cubicBezTo>
                      <a:pt x="6" y="152"/>
                      <a:pt x="9" y="76"/>
                      <a:pt x="12" y="0"/>
                    </a:cubicBezTo>
                  </a:path>
                </a:pathLst>
              </a:custGeom>
              <a:noFill/>
              <a:ln w="9525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7924" name="Line 23"/>
              <p:cNvSpPr>
                <a:spLocks noChangeShapeType="1"/>
              </p:cNvSpPr>
              <p:nvPr/>
            </p:nvSpPr>
            <p:spPr bwMode="auto">
              <a:xfrm flipH="1">
                <a:off x="3882" y="2808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7925" name="Line 24"/>
              <p:cNvSpPr>
                <a:spLocks noChangeShapeType="1"/>
              </p:cNvSpPr>
              <p:nvPr/>
            </p:nvSpPr>
            <p:spPr bwMode="auto">
              <a:xfrm flipV="1">
                <a:off x="3736" y="2830"/>
                <a:ext cx="108" cy="186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7926" name="Freeform 25"/>
              <p:cNvSpPr>
                <a:spLocks/>
              </p:cNvSpPr>
              <p:nvPr/>
            </p:nvSpPr>
            <p:spPr bwMode="auto">
              <a:xfrm>
                <a:off x="3840" y="2802"/>
                <a:ext cx="38" cy="26"/>
              </a:xfrm>
              <a:custGeom>
                <a:avLst/>
                <a:gdLst>
                  <a:gd name="T0" fmla="*/ 4 w 38"/>
                  <a:gd name="T1" fmla="*/ 26 h 26"/>
                  <a:gd name="T2" fmla="*/ 20 w 38"/>
                  <a:gd name="T3" fmla="*/ 4 h 26"/>
                  <a:gd name="T4" fmla="*/ 38 w 38"/>
                  <a:gd name="T5" fmla="*/ 4 h 26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26"/>
                  <a:gd name="T11" fmla="*/ 38 w 3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26">
                    <a:moveTo>
                      <a:pt x="4" y="26"/>
                    </a:moveTo>
                    <a:cubicBezTo>
                      <a:pt x="9" y="17"/>
                      <a:pt x="14" y="8"/>
                      <a:pt x="20" y="4"/>
                    </a:cubicBezTo>
                    <a:cubicBezTo>
                      <a:pt x="26" y="0"/>
                      <a:pt x="0" y="3"/>
                      <a:pt x="38" y="4"/>
                    </a:cubicBezTo>
                  </a:path>
                </a:pathLst>
              </a:custGeom>
              <a:noFill/>
              <a:ln w="952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37908" name="Group 26"/>
            <p:cNvGrpSpPr>
              <a:grpSpLocks/>
            </p:cNvGrpSpPr>
            <p:nvPr/>
          </p:nvGrpSpPr>
          <p:grpSpPr bwMode="auto">
            <a:xfrm flipH="1">
              <a:off x="3565" y="1826"/>
              <a:ext cx="192" cy="767"/>
              <a:chOff x="3724" y="2802"/>
              <a:chExt cx="204" cy="798"/>
            </a:xfrm>
          </p:grpSpPr>
          <p:sp>
            <p:nvSpPr>
              <p:cNvPr id="37913" name="Freeform 27"/>
              <p:cNvSpPr>
                <a:spLocks/>
              </p:cNvSpPr>
              <p:nvPr/>
            </p:nvSpPr>
            <p:spPr bwMode="auto">
              <a:xfrm>
                <a:off x="3908" y="2808"/>
                <a:ext cx="20" cy="792"/>
              </a:xfrm>
              <a:custGeom>
                <a:avLst/>
                <a:gdLst>
                  <a:gd name="T0" fmla="*/ 0 w 20"/>
                  <a:gd name="T1" fmla="*/ 792 h 792"/>
                  <a:gd name="T2" fmla="*/ 8 w 20"/>
                  <a:gd name="T3" fmla="*/ 452 h 792"/>
                  <a:gd name="T4" fmla="*/ 20 w 20"/>
                  <a:gd name="T5" fmla="*/ 0 h 792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792"/>
                  <a:gd name="T11" fmla="*/ 20 w 20"/>
                  <a:gd name="T12" fmla="*/ 792 h 7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792">
                    <a:moveTo>
                      <a:pt x="0" y="792"/>
                    </a:moveTo>
                    <a:cubicBezTo>
                      <a:pt x="2" y="688"/>
                      <a:pt x="5" y="584"/>
                      <a:pt x="8" y="452"/>
                    </a:cubicBezTo>
                    <a:cubicBezTo>
                      <a:pt x="11" y="320"/>
                      <a:pt x="19" y="75"/>
                      <a:pt x="20" y="0"/>
                    </a:cubicBezTo>
                  </a:path>
                </a:pathLst>
              </a:custGeom>
              <a:noFill/>
              <a:ln w="9525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7914" name="Freeform 28"/>
              <p:cNvSpPr>
                <a:spLocks/>
              </p:cNvSpPr>
              <p:nvPr/>
            </p:nvSpPr>
            <p:spPr bwMode="auto">
              <a:xfrm>
                <a:off x="3872" y="2808"/>
                <a:ext cx="20" cy="792"/>
              </a:xfrm>
              <a:custGeom>
                <a:avLst/>
                <a:gdLst>
                  <a:gd name="T0" fmla="*/ 0 w 20"/>
                  <a:gd name="T1" fmla="*/ 792 h 792"/>
                  <a:gd name="T2" fmla="*/ 8 w 20"/>
                  <a:gd name="T3" fmla="*/ 452 h 792"/>
                  <a:gd name="T4" fmla="*/ 20 w 20"/>
                  <a:gd name="T5" fmla="*/ 0 h 792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792"/>
                  <a:gd name="T11" fmla="*/ 20 w 20"/>
                  <a:gd name="T12" fmla="*/ 792 h 7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792">
                    <a:moveTo>
                      <a:pt x="0" y="792"/>
                    </a:moveTo>
                    <a:cubicBezTo>
                      <a:pt x="2" y="688"/>
                      <a:pt x="5" y="584"/>
                      <a:pt x="8" y="452"/>
                    </a:cubicBezTo>
                    <a:cubicBezTo>
                      <a:pt x="11" y="320"/>
                      <a:pt x="19" y="75"/>
                      <a:pt x="20" y="0"/>
                    </a:cubicBezTo>
                  </a:path>
                </a:pathLst>
              </a:custGeom>
              <a:noFill/>
              <a:ln w="9525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pl-PL"/>
              </a:p>
            </p:txBody>
          </p:sp>
          <p:cxnSp>
            <p:nvCxnSpPr>
              <p:cNvPr id="37915" name="AutoShape 29"/>
              <p:cNvCxnSpPr>
                <a:cxnSpLocks noChangeShapeType="1"/>
                <a:stCxn id="37914" idx="2"/>
                <a:endCxn id="37913" idx="2"/>
              </p:cNvCxnSpPr>
              <p:nvPr/>
            </p:nvCxnSpPr>
            <p:spPr bwMode="auto">
              <a:xfrm>
                <a:off x="3892" y="2808"/>
                <a:ext cx="3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</p:cxnSp>
          <p:sp>
            <p:nvSpPr>
              <p:cNvPr id="37916" name="Freeform 30"/>
              <p:cNvSpPr>
                <a:spLocks/>
              </p:cNvSpPr>
              <p:nvPr/>
            </p:nvSpPr>
            <p:spPr bwMode="auto">
              <a:xfrm>
                <a:off x="3724" y="3016"/>
                <a:ext cx="12" cy="528"/>
              </a:xfrm>
              <a:custGeom>
                <a:avLst/>
                <a:gdLst>
                  <a:gd name="T0" fmla="*/ 0 w 12"/>
                  <a:gd name="T1" fmla="*/ 528 h 528"/>
                  <a:gd name="T2" fmla="*/ 4 w 12"/>
                  <a:gd name="T3" fmla="*/ 240 h 528"/>
                  <a:gd name="T4" fmla="*/ 12 w 12"/>
                  <a:gd name="T5" fmla="*/ 0 h 528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28"/>
                  <a:gd name="T11" fmla="*/ 12 w 12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28">
                    <a:moveTo>
                      <a:pt x="0" y="528"/>
                    </a:moveTo>
                    <a:cubicBezTo>
                      <a:pt x="1" y="428"/>
                      <a:pt x="2" y="328"/>
                      <a:pt x="4" y="240"/>
                    </a:cubicBezTo>
                    <a:cubicBezTo>
                      <a:pt x="6" y="152"/>
                      <a:pt x="9" y="76"/>
                      <a:pt x="12" y="0"/>
                    </a:cubicBezTo>
                  </a:path>
                </a:pathLst>
              </a:custGeom>
              <a:noFill/>
              <a:ln w="9525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7917" name="Line 31"/>
              <p:cNvSpPr>
                <a:spLocks noChangeShapeType="1"/>
              </p:cNvSpPr>
              <p:nvPr/>
            </p:nvSpPr>
            <p:spPr bwMode="auto">
              <a:xfrm flipH="1">
                <a:off x="3882" y="2808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7918" name="Line 32"/>
              <p:cNvSpPr>
                <a:spLocks noChangeShapeType="1"/>
              </p:cNvSpPr>
              <p:nvPr/>
            </p:nvSpPr>
            <p:spPr bwMode="auto">
              <a:xfrm flipV="1">
                <a:off x="3736" y="2830"/>
                <a:ext cx="108" cy="186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7919" name="Freeform 33"/>
              <p:cNvSpPr>
                <a:spLocks/>
              </p:cNvSpPr>
              <p:nvPr/>
            </p:nvSpPr>
            <p:spPr bwMode="auto">
              <a:xfrm>
                <a:off x="3840" y="2802"/>
                <a:ext cx="38" cy="26"/>
              </a:xfrm>
              <a:custGeom>
                <a:avLst/>
                <a:gdLst>
                  <a:gd name="T0" fmla="*/ 4 w 38"/>
                  <a:gd name="T1" fmla="*/ 26 h 26"/>
                  <a:gd name="T2" fmla="*/ 20 w 38"/>
                  <a:gd name="T3" fmla="*/ 4 h 26"/>
                  <a:gd name="T4" fmla="*/ 38 w 38"/>
                  <a:gd name="T5" fmla="*/ 4 h 26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26"/>
                  <a:gd name="T11" fmla="*/ 38 w 3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26">
                    <a:moveTo>
                      <a:pt x="4" y="26"/>
                    </a:moveTo>
                    <a:cubicBezTo>
                      <a:pt x="9" y="17"/>
                      <a:pt x="14" y="8"/>
                      <a:pt x="20" y="4"/>
                    </a:cubicBezTo>
                    <a:cubicBezTo>
                      <a:pt x="26" y="0"/>
                      <a:pt x="0" y="3"/>
                      <a:pt x="38" y="4"/>
                    </a:cubicBezTo>
                  </a:path>
                </a:pathLst>
              </a:custGeom>
              <a:noFill/>
              <a:ln w="952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pl-PL"/>
              </a:p>
            </p:txBody>
          </p:sp>
        </p:grpSp>
        <p:sp>
          <p:nvSpPr>
            <p:cNvPr id="37909" name="Freeform 34"/>
            <p:cNvSpPr>
              <a:spLocks/>
            </p:cNvSpPr>
            <p:nvPr/>
          </p:nvSpPr>
          <p:spPr bwMode="auto">
            <a:xfrm>
              <a:off x="2895" y="2929"/>
              <a:ext cx="529" cy="52"/>
            </a:xfrm>
            <a:custGeom>
              <a:avLst/>
              <a:gdLst>
                <a:gd name="T0" fmla="*/ 0 w 564"/>
                <a:gd name="T1" fmla="*/ 38 h 54"/>
                <a:gd name="T2" fmla="*/ 105 w 564"/>
                <a:gd name="T3" fmla="*/ 38 h 54"/>
                <a:gd name="T4" fmla="*/ 176 w 564"/>
                <a:gd name="T5" fmla="*/ 9 h 54"/>
                <a:gd name="T6" fmla="*/ 274 w 564"/>
                <a:gd name="T7" fmla="*/ 6 h 54"/>
                <a:gd name="T8" fmla="*/ 334 w 564"/>
                <a:gd name="T9" fmla="*/ 36 h 54"/>
                <a:gd name="T10" fmla="*/ 384 w 564"/>
                <a:gd name="T11" fmla="*/ 38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4"/>
                <a:gd name="T19" fmla="*/ 0 h 54"/>
                <a:gd name="T20" fmla="*/ 564 w 564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4" h="54">
                  <a:moveTo>
                    <a:pt x="0" y="48"/>
                  </a:moveTo>
                  <a:cubicBezTo>
                    <a:pt x="55" y="51"/>
                    <a:pt x="110" y="54"/>
                    <a:pt x="153" y="48"/>
                  </a:cubicBezTo>
                  <a:cubicBezTo>
                    <a:pt x="196" y="42"/>
                    <a:pt x="217" y="16"/>
                    <a:pt x="258" y="9"/>
                  </a:cubicBezTo>
                  <a:cubicBezTo>
                    <a:pt x="299" y="2"/>
                    <a:pt x="363" y="0"/>
                    <a:pt x="402" y="6"/>
                  </a:cubicBezTo>
                  <a:cubicBezTo>
                    <a:pt x="441" y="12"/>
                    <a:pt x="465" y="38"/>
                    <a:pt x="492" y="45"/>
                  </a:cubicBezTo>
                  <a:cubicBezTo>
                    <a:pt x="519" y="52"/>
                    <a:pt x="554" y="51"/>
                    <a:pt x="564" y="4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endParaRPr lang="pl-PL"/>
            </a:p>
          </p:txBody>
        </p:sp>
        <p:sp>
          <p:nvSpPr>
            <p:cNvPr id="37910" name="Freeform 35"/>
            <p:cNvSpPr>
              <a:spLocks/>
            </p:cNvSpPr>
            <p:nvPr/>
          </p:nvSpPr>
          <p:spPr bwMode="auto">
            <a:xfrm>
              <a:off x="3503" y="2932"/>
              <a:ext cx="530" cy="52"/>
            </a:xfrm>
            <a:custGeom>
              <a:avLst/>
              <a:gdLst>
                <a:gd name="T0" fmla="*/ 0 w 564"/>
                <a:gd name="T1" fmla="*/ 38 h 54"/>
                <a:gd name="T2" fmla="*/ 105 w 564"/>
                <a:gd name="T3" fmla="*/ 38 h 54"/>
                <a:gd name="T4" fmla="*/ 177 w 564"/>
                <a:gd name="T5" fmla="*/ 9 h 54"/>
                <a:gd name="T6" fmla="*/ 277 w 564"/>
                <a:gd name="T7" fmla="*/ 6 h 54"/>
                <a:gd name="T8" fmla="*/ 338 w 564"/>
                <a:gd name="T9" fmla="*/ 36 h 54"/>
                <a:gd name="T10" fmla="*/ 388 w 564"/>
                <a:gd name="T11" fmla="*/ 38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4"/>
                <a:gd name="T19" fmla="*/ 0 h 54"/>
                <a:gd name="T20" fmla="*/ 564 w 564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4" h="54">
                  <a:moveTo>
                    <a:pt x="0" y="48"/>
                  </a:moveTo>
                  <a:cubicBezTo>
                    <a:pt x="55" y="51"/>
                    <a:pt x="110" y="54"/>
                    <a:pt x="153" y="48"/>
                  </a:cubicBezTo>
                  <a:cubicBezTo>
                    <a:pt x="196" y="42"/>
                    <a:pt x="217" y="16"/>
                    <a:pt x="258" y="9"/>
                  </a:cubicBezTo>
                  <a:cubicBezTo>
                    <a:pt x="299" y="2"/>
                    <a:pt x="363" y="0"/>
                    <a:pt x="402" y="6"/>
                  </a:cubicBezTo>
                  <a:cubicBezTo>
                    <a:pt x="441" y="12"/>
                    <a:pt x="465" y="38"/>
                    <a:pt x="492" y="45"/>
                  </a:cubicBezTo>
                  <a:cubicBezTo>
                    <a:pt x="519" y="52"/>
                    <a:pt x="554" y="51"/>
                    <a:pt x="564" y="4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endParaRPr lang="pl-PL"/>
            </a:p>
          </p:txBody>
        </p:sp>
        <p:sp>
          <p:nvSpPr>
            <p:cNvPr id="37911" name="AutoShape 36"/>
            <p:cNvSpPr>
              <a:spLocks noChangeArrowheads="1"/>
            </p:cNvSpPr>
            <p:nvPr/>
          </p:nvSpPr>
          <p:spPr bwMode="auto">
            <a:xfrm>
              <a:off x="3841" y="2297"/>
              <a:ext cx="265" cy="75"/>
            </a:xfrm>
            <a:prstGeom prst="leftArrow">
              <a:avLst>
                <a:gd name="adj1" fmla="val 50000"/>
                <a:gd name="adj2" fmla="val 88333"/>
              </a:avLst>
            </a:prstGeom>
            <a:solidFill>
              <a:srgbClr val="FF0000"/>
            </a:solidFill>
            <a:ln w="6350">
              <a:solidFill>
                <a:srgbClr val="8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l-PL"/>
            </a:p>
          </p:txBody>
        </p:sp>
        <p:sp>
          <p:nvSpPr>
            <p:cNvPr id="37912" name="AutoShape 37"/>
            <p:cNvSpPr>
              <a:spLocks noChangeArrowheads="1"/>
            </p:cNvSpPr>
            <p:nvPr/>
          </p:nvSpPr>
          <p:spPr bwMode="auto">
            <a:xfrm flipH="1">
              <a:off x="3492" y="2297"/>
              <a:ext cx="248" cy="81"/>
            </a:xfrm>
            <a:prstGeom prst="leftArrow">
              <a:avLst>
                <a:gd name="adj1" fmla="val 50000"/>
                <a:gd name="adj2" fmla="val 76543"/>
              </a:avLst>
            </a:prstGeom>
            <a:solidFill>
              <a:srgbClr val="FF0000"/>
            </a:solidFill>
            <a:ln w="6350">
              <a:solidFill>
                <a:srgbClr val="8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l-PL"/>
            </a:p>
          </p:txBody>
        </p:sp>
      </p:grpSp>
      <p:pic>
        <p:nvPicPr>
          <p:cNvPr id="37892" name="Picture 38" descr="cad gu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492375"/>
            <a:ext cx="2205037" cy="2200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7893" name="Freeform 39"/>
          <p:cNvSpPr>
            <a:spLocks/>
          </p:cNvSpPr>
          <p:nvPr/>
        </p:nvSpPr>
        <p:spPr bwMode="auto">
          <a:xfrm>
            <a:off x="7429500" y="3822700"/>
            <a:ext cx="254000" cy="292100"/>
          </a:xfrm>
          <a:custGeom>
            <a:avLst/>
            <a:gdLst>
              <a:gd name="T0" fmla="*/ 2147483647 w 160"/>
              <a:gd name="T1" fmla="*/ 0 h 184"/>
              <a:gd name="T2" fmla="*/ 2147483647 w 160"/>
              <a:gd name="T3" fmla="*/ 2147483647 h 184"/>
              <a:gd name="T4" fmla="*/ 0 w 160"/>
              <a:gd name="T5" fmla="*/ 2147483647 h 184"/>
              <a:gd name="T6" fmla="*/ 0 60000 65536"/>
              <a:gd name="T7" fmla="*/ 0 60000 65536"/>
              <a:gd name="T8" fmla="*/ 0 60000 65536"/>
              <a:gd name="T9" fmla="*/ 0 w 160"/>
              <a:gd name="T10" fmla="*/ 0 h 184"/>
              <a:gd name="T11" fmla="*/ 160 w 160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84">
                <a:moveTo>
                  <a:pt x="160" y="0"/>
                </a:moveTo>
                <a:cubicBezTo>
                  <a:pt x="149" y="40"/>
                  <a:pt x="139" y="81"/>
                  <a:pt x="112" y="112"/>
                </a:cubicBezTo>
                <a:cubicBezTo>
                  <a:pt x="85" y="143"/>
                  <a:pt x="42" y="163"/>
                  <a:pt x="0" y="184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7894" name="Freeform 40"/>
          <p:cNvSpPr>
            <a:spLocks/>
          </p:cNvSpPr>
          <p:nvPr/>
        </p:nvSpPr>
        <p:spPr bwMode="auto">
          <a:xfrm flipH="1">
            <a:off x="8267700" y="3810000"/>
            <a:ext cx="254000" cy="292100"/>
          </a:xfrm>
          <a:custGeom>
            <a:avLst/>
            <a:gdLst>
              <a:gd name="T0" fmla="*/ 2147483647 w 160"/>
              <a:gd name="T1" fmla="*/ 0 h 184"/>
              <a:gd name="T2" fmla="*/ 2147483647 w 160"/>
              <a:gd name="T3" fmla="*/ 2147483647 h 184"/>
              <a:gd name="T4" fmla="*/ 0 w 160"/>
              <a:gd name="T5" fmla="*/ 2147483647 h 184"/>
              <a:gd name="T6" fmla="*/ 0 60000 65536"/>
              <a:gd name="T7" fmla="*/ 0 60000 65536"/>
              <a:gd name="T8" fmla="*/ 0 60000 65536"/>
              <a:gd name="T9" fmla="*/ 0 w 160"/>
              <a:gd name="T10" fmla="*/ 0 h 184"/>
              <a:gd name="T11" fmla="*/ 160 w 160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84">
                <a:moveTo>
                  <a:pt x="160" y="0"/>
                </a:moveTo>
                <a:cubicBezTo>
                  <a:pt x="149" y="40"/>
                  <a:pt x="139" y="81"/>
                  <a:pt x="112" y="112"/>
                </a:cubicBezTo>
                <a:cubicBezTo>
                  <a:pt x="85" y="143"/>
                  <a:pt x="42" y="163"/>
                  <a:pt x="0" y="184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7895" name="WordArt 41"/>
          <p:cNvSpPr>
            <a:spLocks noChangeArrowheads="1" noChangeShapeType="1" noTextEdit="1"/>
          </p:cNvSpPr>
          <p:nvPr/>
        </p:nvSpPr>
        <p:spPr bwMode="auto">
          <a:xfrm>
            <a:off x="3995738" y="3141663"/>
            <a:ext cx="1104900" cy="814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l-PL" sz="20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Patented</a:t>
            </a:r>
          </a:p>
        </p:txBody>
      </p:sp>
      <p:sp>
        <p:nvSpPr>
          <p:cNvPr id="37896" name="Rectangle 42"/>
          <p:cNvSpPr>
            <a:spLocks noGrp="1" noChangeArrowheads="1"/>
          </p:cNvSpPr>
          <p:nvPr>
            <p:ph type="title"/>
          </p:nvPr>
        </p:nvSpPr>
        <p:spPr>
          <a:xfrm>
            <a:off x="34925" y="628650"/>
            <a:ext cx="8964613" cy="855663"/>
          </a:xfrm>
          <a:noFill/>
        </p:spPr>
        <p:txBody>
          <a:bodyPr/>
          <a:lstStyle/>
          <a:p>
            <a:r>
              <a:rPr lang="pl-PL" sz="2100" b="1" smtClean="0"/>
              <a:t>Noże IDC najlepsze połączenie kabla ze złączem</a:t>
            </a:r>
            <a:endParaRPr lang="fr-FR" sz="2100" b="1" smtClean="0"/>
          </a:p>
        </p:txBody>
      </p:sp>
      <p:sp>
        <p:nvSpPr>
          <p:cNvPr id="38922" name="Rectangle 43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Wydajność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9144000" cy="1143000"/>
          </a:xfrm>
          <a:noFill/>
        </p:spPr>
        <p:txBody>
          <a:bodyPr/>
          <a:lstStyle/>
          <a:p>
            <a:r>
              <a:rPr lang="pl-PL" sz="2100" b="1" smtClean="0"/>
              <a:t>Szybkie serwisowanie złącz w przypadku</a:t>
            </a:r>
            <a:br>
              <a:rPr lang="pl-PL" sz="2100" b="1" smtClean="0"/>
            </a:br>
            <a:r>
              <a:rPr lang="pl-PL" sz="2100" b="1" smtClean="0"/>
              <a:t>przekrosowania lub wymiany kabla</a:t>
            </a:r>
            <a:endParaRPr lang="fr-FR" sz="2100" b="1" smtClean="0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381000" y="3330575"/>
            <a:ext cx="4838700" cy="2227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>
                <a:solidFill>
                  <a:schemeClr val="accent2"/>
                </a:solidFill>
                <a:sym typeface="Monotype Sorts" pitchFamily="2" charset="2"/>
              </a:rPr>
              <a:t>Możliwość rozłączenia złącza i powtórnego terminowania przewodów w przypadku błędu lub konieczności zmiany kabla</a:t>
            </a:r>
            <a:endParaRPr lang="fr-FR" sz="2800">
              <a:sym typeface="Monotype Sorts" pitchFamily="2" charset="2"/>
            </a:endParaRPr>
          </a:p>
        </p:txBody>
      </p:sp>
      <p:pic>
        <p:nvPicPr>
          <p:cNvPr id="38916" name="Picture 5" descr="100_02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0"/>
            <a:ext cx="2878138" cy="36004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Wydajność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52400" y="2960688"/>
            <a:ext cx="5029200" cy="2832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5000"/>
              </a:spcBef>
            </a:pPr>
            <a:r>
              <a:rPr lang="pl-PL" sz="2400">
                <a:sym typeface="Monotype Sorts" pitchFamily="2" charset="2"/>
              </a:rPr>
              <a:t>Obszar </a:t>
            </a:r>
            <a:r>
              <a:rPr lang="fr-FR" sz="2400">
                <a:sym typeface="Monotype Sorts" pitchFamily="2" charset="2"/>
              </a:rPr>
              <a:t>360° </a:t>
            </a:r>
            <a:r>
              <a:rPr lang="pl-PL" sz="2400">
                <a:sym typeface="Monotype Sorts" pitchFamily="2" charset="2"/>
              </a:rPr>
              <a:t>dokoła złącza zabezpieczony przed zakłóceniami. Ekran dopasowany do wielu kabli</a:t>
            </a:r>
          </a:p>
          <a:p>
            <a:pPr>
              <a:spcBef>
                <a:spcPct val="25000"/>
              </a:spcBef>
            </a:pPr>
            <a:endParaRPr lang="fr-FR" sz="2400">
              <a:sym typeface="Monotype Sorts" pitchFamily="2" charset="2"/>
            </a:endParaRPr>
          </a:p>
          <a:p>
            <a:pPr>
              <a:spcBef>
                <a:spcPct val="25000"/>
              </a:spcBef>
            </a:pPr>
            <a:r>
              <a:rPr lang="pl-PL" sz="2400">
                <a:sym typeface="Monotype Sorts" pitchFamily="2" charset="2"/>
              </a:rPr>
              <a:t>Niska rezystancja styku ekranu gwarantuje najlepsze odprowadzenie zakłóceń z ekranu</a:t>
            </a:r>
            <a:endParaRPr lang="fr-FR" sz="2400">
              <a:sym typeface="Monotype Sorts" pitchFamily="2" charset="2"/>
            </a:endParaRPr>
          </a:p>
        </p:txBody>
      </p:sp>
      <p:pic>
        <p:nvPicPr>
          <p:cNvPr id="39939" name="Picture 4" descr="100_0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457450"/>
            <a:ext cx="19812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100_01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0300" y="3860800"/>
            <a:ext cx="14208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zama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0" y="4724400"/>
            <a:ext cx="15335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Wydajność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0" y="765175"/>
            <a:ext cx="868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100" b="1">
                <a:solidFill>
                  <a:srgbClr val="7F88A9"/>
                </a:solidFill>
              </a:rPr>
              <a:t>Ekranowane systemy VDI</a:t>
            </a:r>
            <a:endParaRPr lang="fr-FR" sz="2100" b="1">
              <a:solidFill>
                <a:srgbClr val="7F88A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Instalacja Gniazd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0" y="765175"/>
            <a:ext cx="868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100" b="1">
                <a:solidFill>
                  <a:srgbClr val="7F88A9"/>
                </a:solidFill>
              </a:rPr>
              <a:t>Beznarzędziowy system montażu</a:t>
            </a:r>
            <a:endParaRPr lang="fr-FR" sz="2100" b="1">
              <a:solidFill>
                <a:srgbClr val="7F88A9"/>
              </a:solidFill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512763" y="5311775"/>
            <a:ext cx="7875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7F88A9"/>
              </a:buClr>
              <a:buFont typeface="Wingdings" pitchFamily="2" charset="2"/>
              <a:buChar char="n"/>
            </a:pPr>
            <a:r>
              <a:rPr lang="pl-PL" sz="2400"/>
              <a:t> Instalowanie ekranu po zaterminowaniu przewodów</a:t>
            </a:r>
            <a:endParaRPr lang="fr-FR" sz="2400"/>
          </a:p>
        </p:txBody>
      </p:sp>
      <p:pic>
        <p:nvPicPr>
          <p:cNvPr id="40965" name="Picture 6" descr="51350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" y="2835275"/>
            <a:ext cx="1506538" cy="1504950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40966" name="Picture 7" descr="51351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852738"/>
            <a:ext cx="1554162" cy="1512887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40967" name="Picture 8" descr="51352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2852738"/>
            <a:ext cx="1568450" cy="1525587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40968" name="Picture 9" descr="51353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2852738"/>
            <a:ext cx="1800225" cy="152717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40969" name="Picture 10" descr="51442r"/>
          <p:cNvPicPr>
            <a:picLocks noChangeAspect="1" noChangeArrowheads="1"/>
          </p:cNvPicPr>
          <p:nvPr/>
        </p:nvPicPr>
        <p:blipFill>
          <a:blip r:embed="rId7" cstate="print"/>
          <a:srcRect t="3236"/>
          <a:stretch>
            <a:fillRect/>
          </a:stretch>
        </p:blipFill>
        <p:spPr bwMode="auto">
          <a:xfrm>
            <a:off x="7308850" y="2852738"/>
            <a:ext cx="1651000" cy="1485900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Panele krosowe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1846263"/>
            <a:ext cx="8291512" cy="21526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mtClean="0"/>
              <a:t>     Moduły panelowe</a:t>
            </a:r>
          </a:p>
          <a:p>
            <a:pPr marL="476250" lvl="1"/>
            <a:r>
              <a:rPr lang="pl-PL" smtClean="0"/>
              <a:t>Moduł</a:t>
            </a:r>
            <a:r>
              <a:rPr lang="fr-FR" smtClean="0"/>
              <a:t> </a:t>
            </a:r>
            <a:r>
              <a:rPr lang="pl-PL" smtClean="0"/>
              <a:t>wyposażony w 4xRJ45</a:t>
            </a:r>
          </a:p>
          <a:p>
            <a:pPr marL="476250" lvl="1"/>
            <a:r>
              <a:rPr lang="pl-PL" smtClean="0"/>
              <a:t>Kategoria </a:t>
            </a:r>
            <a:r>
              <a:rPr lang="fr-FR" smtClean="0"/>
              <a:t>5</a:t>
            </a:r>
            <a:r>
              <a:rPr lang="pl-PL" smtClean="0"/>
              <a:t>e,</a:t>
            </a:r>
            <a:r>
              <a:rPr lang="fr-FR" smtClean="0"/>
              <a:t> 6</a:t>
            </a:r>
            <a:r>
              <a:rPr lang="pl-PL" smtClean="0"/>
              <a:t>, 10Giga</a:t>
            </a:r>
          </a:p>
          <a:p>
            <a:pPr marL="476250" lvl="1"/>
            <a:r>
              <a:rPr lang="fr-FR" smtClean="0"/>
              <a:t>UTP, FTP, STP</a:t>
            </a:r>
            <a:endParaRPr lang="pl-PL" smtClean="0"/>
          </a:p>
        </p:txBody>
      </p:sp>
      <p:pic>
        <p:nvPicPr>
          <p:cNvPr id="41988" name="Picture 4" descr="32731 bloc FTP cat5 AV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4073525"/>
            <a:ext cx="2859088" cy="1873250"/>
          </a:xfrm>
          <a:prstGeom prst="rect">
            <a:avLst/>
          </a:prstGeom>
          <a:noFill/>
          <a:ln w="9525">
            <a:solidFill>
              <a:srgbClr val="8FA09C"/>
            </a:solidFill>
            <a:miter lim="800000"/>
            <a:headEnd/>
            <a:tailEnd/>
          </a:ln>
        </p:spPr>
      </p:pic>
      <p:pic>
        <p:nvPicPr>
          <p:cNvPr id="41989" name="Picture 5" descr="32731 bloc FTP cat5 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3" y="4083050"/>
            <a:ext cx="2894012" cy="1863725"/>
          </a:xfrm>
          <a:prstGeom prst="rect">
            <a:avLst/>
          </a:prstGeom>
          <a:noFill/>
          <a:ln w="9525">
            <a:solidFill>
              <a:srgbClr val="8FA09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349750" y="4205288"/>
          <a:ext cx="4616450" cy="1320800"/>
        </p:xfrm>
        <a:graphic>
          <a:graphicData uri="http://schemas.openxmlformats.org/presentationml/2006/ole">
            <p:oleObj spid="_x0000_s2050" name="Photo Editor Photo" r:id="rId4" imgW="7392432" imgH="2114845" progId="">
              <p:embed/>
            </p:oleObj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b="2625"/>
          <a:stretch>
            <a:fillRect/>
          </a:stretch>
        </p:blipFill>
        <p:spPr bwMode="auto">
          <a:xfrm>
            <a:off x="4268788" y="2166938"/>
            <a:ext cx="467518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09038" cy="14430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Panele krosowe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idx="1"/>
          </p:nvPr>
        </p:nvSpPr>
        <p:spPr>
          <a:xfrm>
            <a:off x="117475" y="2046288"/>
            <a:ext cx="4144963" cy="3170237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pl-PL" sz="2600" smtClean="0"/>
              <a:t>   Niewyposażone panele</a:t>
            </a:r>
          </a:p>
          <a:p>
            <a:pPr marL="0" indent="0">
              <a:lnSpc>
                <a:spcPct val="90000"/>
              </a:lnSpc>
            </a:pPr>
            <a:endParaRPr lang="pl-PL" sz="2600" smtClean="0"/>
          </a:p>
          <a:p>
            <a:pPr marL="476250" lvl="1">
              <a:lnSpc>
                <a:spcPct val="90000"/>
              </a:lnSpc>
            </a:pPr>
            <a:r>
              <a:rPr lang="fr-FR" sz="2400" smtClean="0"/>
              <a:t>Panel 1U </a:t>
            </a:r>
            <a:r>
              <a:rPr lang="pl-PL" sz="2400" smtClean="0"/>
              <a:t>możliwość zainstalowania do </a:t>
            </a:r>
            <a:r>
              <a:rPr lang="fr-FR" sz="2400" smtClean="0"/>
              <a:t>6 </a:t>
            </a:r>
            <a:r>
              <a:rPr lang="pl-PL" sz="2400" smtClean="0"/>
              <a:t>paneli modułowych</a:t>
            </a:r>
          </a:p>
          <a:p>
            <a:pPr marL="476250" lvl="1">
              <a:lnSpc>
                <a:spcPct val="90000"/>
              </a:lnSpc>
            </a:pPr>
            <a:r>
              <a:rPr lang="pl-PL" sz="2400" smtClean="0"/>
              <a:t>Do wyboru </a:t>
            </a:r>
          </a:p>
          <a:p>
            <a:pPr marL="952500" lvl="2" indent="-285750">
              <a:lnSpc>
                <a:spcPct val="90000"/>
              </a:lnSpc>
            </a:pPr>
            <a:r>
              <a:rPr lang="fr-FR" sz="2000" smtClean="0"/>
              <a:t>UTP </a:t>
            </a:r>
            <a:endParaRPr lang="pl-PL" sz="2000" smtClean="0"/>
          </a:p>
          <a:p>
            <a:pPr marL="952500" lvl="2" indent="-285750">
              <a:lnSpc>
                <a:spcPct val="90000"/>
              </a:lnSpc>
            </a:pPr>
            <a:r>
              <a:rPr lang="fr-FR" sz="2000" smtClean="0"/>
              <a:t>FTP, STP</a:t>
            </a:r>
            <a:r>
              <a:rPr lang="fr-FR" sz="2800" smtClean="0"/>
              <a:t>		</a:t>
            </a:r>
            <a:endParaRPr lang="pl-PL" sz="2800" smtClean="0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810375" y="5670550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32707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6767513" y="3810000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32706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71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Struktura ogólna i hierarchiczna</a:t>
            </a: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41300" y="1455738"/>
            <a:ext cx="83375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Char char="Ü"/>
              <a:defRPr/>
            </a:pPr>
            <a:r>
              <a:rPr lang="pl-PL" sz="2100" b="1" dirty="0">
                <a:solidFill>
                  <a:srgbClr val="68739A"/>
                </a:solidFill>
                <a:latin typeface="+mn-lt"/>
              </a:rPr>
              <a:t>Trzy podsystemy </a:t>
            </a:r>
            <a:r>
              <a:rPr lang="pl-PL" sz="2100" b="1" dirty="0" err="1">
                <a:solidFill>
                  <a:srgbClr val="68739A"/>
                </a:solidFill>
                <a:latin typeface="+mn-lt"/>
              </a:rPr>
              <a:t>okablownia</a:t>
            </a:r>
            <a:endParaRPr lang="pl-PL" sz="2100" b="1" dirty="0">
              <a:solidFill>
                <a:srgbClr val="68739A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l-PL" sz="2000" dirty="0">
                <a:latin typeface="+mn-lt"/>
              </a:rPr>
              <a:t>szkieletowy kampusowy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l-PL" sz="2000" dirty="0">
                <a:latin typeface="+mn-lt"/>
              </a:rPr>
              <a:t>szkieletowy budynkowy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l-PL" sz="2000" dirty="0">
                <a:latin typeface="+mn-lt"/>
              </a:rPr>
              <a:t>poziomy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Char char="Ü"/>
              <a:defRPr/>
            </a:pPr>
            <a:r>
              <a:rPr lang="pl-PL" sz="2100" b="1" dirty="0">
                <a:solidFill>
                  <a:srgbClr val="68739A"/>
                </a:solidFill>
                <a:latin typeface="+mn-lt"/>
              </a:rPr>
              <a:t>Struktura ogólna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Char char="Ü"/>
              <a:defRPr/>
            </a:pPr>
            <a:r>
              <a:rPr lang="pl-PL" sz="2100" b="1" dirty="0">
                <a:solidFill>
                  <a:srgbClr val="68739A"/>
                </a:solidFill>
                <a:latin typeface="+mn-lt"/>
              </a:rPr>
              <a:t>Struktura hierarchiczna                                </a:t>
            </a:r>
            <a:endParaRPr lang="pl-PL" sz="2100" b="1" dirty="0">
              <a:solidFill>
                <a:srgbClr val="68739A"/>
              </a:solidFill>
              <a:latin typeface="+mn-lt"/>
              <a:sym typeface="Wingdings" pitchFamily="2" charset="2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700" dirty="0">
              <a:latin typeface="+mn-lt"/>
            </a:endParaRPr>
          </a:p>
        </p:txBody>
      </p:sp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1979613" y="4064000"/>
            <a:ext cx="6588125" cy="677863"/>
            <a:chOff x="1610" y="2490"/>
            <a:chExt cx="4150" cy="427"/>
          </a:xfrm>
        </p:grpSpPr>
        <p:pic>
          <p:nvPicPr>
            <p:cNvPr id="8217" name="Picture 8" descr="j02055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5" y="2490"/>
              <a:ext cx="465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18" name="Group 9"/>
            <p:cNvGrpSpPr>
              <a:grpSpLocks/>
            </p:cNvGrpSpPr>
            <p:nvPr/>
          </p:nvGrpSpPr>
          <p:grpSpPr bwMode="auto">
            <a:xfrm>
              <a:off x="1610" y="2496"/>
              <a:ext cx="416" cy="416"/>
              <a:chOff x="1610" y="2523"/>
              <a:chExt cx="544" cy="544"/>
            </a:xfrm>
          </p:grpSpPr>
          <p:sp>
            <p:nvSpPr>
              <p:cNvPr id="9264" name="Oval 10"/>
              <p:cNvSpPr>
                <a:spLocks noChangeArrowheads="1"/>
              </p:cNvSpPr>
              <p:nvPr/>
            </p:nvSpPr>
            <p:spPr bwMode="auto">
              <a:xfrm>
                <a:off x="1610" y="2523"/>
                <a:ext cx="544" cy="5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9265" name="Line 11"/>
              <p:cNvSpPr>
                <a:spLocks noChangeShapeType="1"/>
              </p:cNvSpPr>
              <p:nvPr/>
            </p:nvSpPr>
            <p:spPr bwMode="auto">
              <a:xfrm>
                <a:off x="1702" y="2659"/>
                <a:ext cx="0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9266" name="Line 12"/>
              <p:cNvSpPr>
                <a:spLocks noChangeShapeType="1"/>
              </p:cNvSpPr>
              <p:nvPr/>
            </p:nvSpPr>
            <p:spPr bwMode="auto">
              <a:xfrm>
                <a:off x="2064" y="2659"/>
                <a:ext cx="0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9267" name="Line 13"/>
              <p:cNvSpPr>
                <a:spLocks noChangeShapeType="1"/>
              </p:cNvSpPr>
              <p:nvPr/>
            </p:nvSpPr>
            <p:spPr bwMode="auto">
              <a:xfrm flipV="1">
                <a:off x="1776" y="2672"/>
                <a:ext cx="192" cy="2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9268" name="Line 14"/>
              <p:cNvSpPr>
                <a:spLocks noChangeShapeType="1"/>
              </p:cNvSpPr>
              <p:nvPr/>
            </p:nvSpPr>
            <p:spPr bwMode="auto">
              <a:xfrm>
                <a:off x="1800" y="2672"/>
                <a:ext cx="169" cy="2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</p:grpSp>
        <p:grpSp>
          <p:nvGrpSpPr>
            <p:cNvPr id="8219" name="Group 15"/>
            <p:cNvGrpSpPr>
              <a:grpSpLocks/>
            </p:cNvGrpSpPr>
            <p:nvPr/>
          </p:nvGrpSpPr>
          <p:grpSpPr bwMode="auto">
            <a:xfrm>
              <a:off x="2394" y="2496"/>
              <a:ext cx="416" cy="416"/>
              <a:chOff x="1610" y="2523"/>
              <a:chExt cx="544" cy="544"/>
            </a:xfrm>
          </p:grpSpPr>
          <p:sp>
            <p:nvSpPr>
              <p:cNvPr id="9259" name="Oval 16"/>
              <p:cNvSpPr>
                <a:spLocks noChangeArrowheads="1"/>
              </p:cNvSpPr>
              <p:nvPr/>
            </p:nvSpPr>
            <p:spPr bwMode="auto">
              <a:xfrm>
                <a:off x="1610" y="2523"/>
                <a:ext cx="544" cy="5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9260" name="Line 17"/>
              <p:cNvSpPr>
                <a:spLocks noChangeShapeType="1"/>
              </p:cNvSpPr>
              <p:nvPr/>
            </p:nvSpPr>
            <p:spPr bwMode="auto">
              <a:xfrm>
                <a:off x="1702" y="2659"/>
                <a:ext cx="0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9261" name="Line 18"/>
              <p:cNvSpPr>
                <a:spLocks noChangeShapeType="1"/>
              </p:cNvSpPr>
              <p:nvPr/>
            </p:nvSpPr>
            <p:spPr bwMode="auto">
              <a:xfrm>
                <a:off x="2064" y="2659"/>
                <a:ext cx="0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9262" name="Line 19"/>
              <p:cNvSpPr>
                <a:spLocks noChangeShapeType="1"/>
              </p:cNvSpPr>
              <p:nvPr/>
            </p:nvSpPr>
            <p:spPr bwMode="auto">
              <a:xfrm flipV="1">
                <a:off x="1776" y="2672"/>
                <a:ext cx="192" cy="2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9263" name="Line 20"/>
              <p:cNvSpPr>
                <a:spLocks noChangeShapeType="1"/>
              </p:cNvSpPr>
              <p:nvPr/>
            </p:nvSpPr>
            <p:spPr bwMode="auto">
              <a:xfrm>
                <a:off x="1800" y="2672"/>
                <a:ext cx="169" cy="2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</p:grpSp>
        <p:grpSp>
          <p:nvGrpSpPr>
            <p:cNvPr id="8220" name="Group 21"/>
            <p:cNvGrpSpPr>
              <a:grpSpLocks/>
            </p:cNvGrpSpPr>
            <p:nvPr/>
          </p:nvGrpSpPr>
          <p:grpSpPr bwMode="auto">
            <a:xfrm>
              <a:off x="3178" y="2496"/>
              <a:ext cx="416" cy="416"/>
              <a:chOff x="1610" y="2523"/>
              <a:chExt cx="544" cy="544"/>
            </a:xfrm>
          </p:grpSpPr>
          <p:sp>
            <p:nvSpPr>
              <p:cNvPr id="9254" name="Oval 22"/>
              <p:cNvSpPr>
                <a:spLocks noChangeArrowheads="1"/>
              </p:cNvSpPr>
              <p:nvPr/>
            </p:nvSpPr>
            <p:spPr bwMode="auto">
              <a:xfrm>
                <a:off x="1610" y="2523"/>
                <a:ext cx="544" cy="5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9255" name="Line 23"/>
              <p:cNvSpPr>
                <a:spLocks noChangeShapeType="1"/>
              </p:cNvSpPr>
              <p:nvPr/>
            </p:nvSpPr>
            <p:spPr bwMode="auto">
              <a:xfrm>
                <a:off x="1702" y="2659"/>
                <a:ext cx="0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9256" name="Line 24"/>
              <p:cNvSpPr>
                <a:spLocks noChangeShapeType="1"/>
              </p:cNvSpPr>
              <p:nvPr/>
            </p:nvSpPr>
            <p:spPr bwMode="auto">
              <a:xfrm>
                <a:off x="2064" y="2659"/>
                <a:ext cx="0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9257" name="Line 25"/>
              <p:cNvSpPr>
                <a:spLocks noChangeShapeType="1"/>
              </p:cNvSpPr>
              <p:nvPr/>
            </p:nvSpPr>
            <p:spPr bwMode="auto">
              <a:xfrm flipV="1">
                <a:off x="1776" y="2672"/>
                <a:ext cx="192" cy="2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9258" name="Line 26"/>
              <p:cNvSpPr>
                <a:spLocks noChangeShapeType="1"/>
              </p:cNvSpPr>
              <p:nvPr/>
            </p:nvSpPr>
            <p:spPr bwMode="auto">
              <a:xfrm>
                <a:off x="1800" y="2672"/>
                <a:ext cx="169" cy="2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</p:grpSp>
        <p:sp>
          <p:nvSpPr>
            <p:cNvPr id="9245" name="Line 27"/>
            <p:cNvSpPr>
              <a:spLocks noChangeShapeType="1"/>
            </p:cNvSpPr>
            <p:nvPr/>
          </p:nvSpPr>
          <p:spPr bwMode="auto">
            <a:xfrm>
              <a:off x="1960" y="2704"/>
              <a:ext cx="4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9246" name="Line 28"/>
            <p:cNvSpPr>
              <a:spLocks noChangeShapeType="1"/>
            </p:cNvSpPr>
            <p:nvPr/>
          </p:nvSpPr>
          <p:spPr bwMode="auto">
            <a:xfrm>
              <a:off x="2744" y="2704"/>
              <a:ext cx="4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9247" name="Line 29"/>
            <p:cNvSpPr>
              <a:spLocks noChangeShapeType="1"/>
            </p:cNvSpPr>
            <p:nvPr/>
          </p:nvSpPr>
          <p:spPr bwMode="auto">
            <a:xfrm>
              <a:off x="3536" y="2704"/>
              <a:ext cx="4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9248" name="Oval 30"/>
            <p:cNvSpPr>
              <a:spLocks noChangeArrowheads="1"/>
            </p:cNvSpPr>
            <p:nvPr/>
          </p:nvSpPr>
          <p:spPr bwMode="auto">
            <a:xfrm>
              <a:off x="4040" y="2640"/>
              <a:ext cx="128" cy="1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grpSp>
          <p:nvGrpSpPr>
            <p:cNvPr id="8225" name="Group 31"/>
            <p:cNvGrpSpPr>
              <a:grpSpLocks/>
            </p:cNvGrpSpPr>
            <p:nvPr/>
          </p:nvGrpSpPr>
          <p:grpSpPr bwMode="auto">
            <a:xfrm>
              <a:off x="4680" y="2596"/>
              <a:ext cx="176" cy="216"/>
              <a:chOff x="5048" y="2576"/>
              <a:chExt cx="176" cy="216"/>
            </a:xfrm>
          </p:grpSpPr>
          <p:sp>
            <p:nvSpPr>
              <p:cNvPr id="9252" name="Rectangle 32"/>
              <p:cNvSpPr>
                <a:spLocks noChangeArrowheads="1"/>
              </p:cNvSpPr>
              <p:nvPr/>
            </p:nvSpPr>
            <p:spPr bwMode="auto">
              <a:xfrm>
                <a:off x="5048" y="2576"/>
                <a:ext cx="112" cy="2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9253" name="Rectangle 33"/>
              <p:cNvSpPr>
                <a:spLocks noChangeArrowheads="1"/>
              </p:cNvSpPr>
              <p:nvPr/>
            </p:nvSpPr>
            <p:spPr bwMode="auto">
              <a:xfrm>
                <a:off x="5168" y="2624"/>
                <a:ext cx="56" cy="120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</p:grp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>
              <a:off x="4176" y="2704"/>
              <a:ext cx="4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4864" y="2704"/>
              <a:ext cx="4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</p:grpSp>
      <p:sp>
        <p:nvSpPr>
          <p:cNvPr id="9221" name="Text Box 36"/>
          <p:cNvSpPr txBox="1">
            <a:spLocks noChangeArrowheads="1"/>
          </p:cNvSpPr>
          <p:nvPr/>
        </p:nvSpPr>
        <p:spPr bwMode="auto">
          <a:xfrm>
            <a:off x="2039938" y="3654425"/>
            <a:ext cx="558800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l-PL">
                <a:latin typeface="+mn-lt"/>
              </a:rPr>
              <a:t>CD</a:t>
            </a:r>
            <a:endParaRPr lang="en-GB">
              <a:latin typeface="+mn-lt"/>
            </a:endParaRPr>
          </a:p>
        </p:txBody>
      </p:sp>
      <p:sp>
        <p:nvSpPr>
          <p:cNvPr id="9222" name="Text Box 37"/>
          <p:cNvSpPr txBox="1">
            <a:spLocks noChangeArrowheads="1"/>
          </p:cNvSpPr>
          <p:nvPr/>
        </p:nvSpPr>
        <p:spPr bwMode="auto">
          <a:xfrm>
            <a:off x="3259138" y="3654425"/>
            <a:ext cx="558800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l-PL">
                <a:latin typeface="+mn-lt"/>
              </a:rPr>
              <a:t>BD</a:t>
            </a:r>
            <a:endParaRPr lang="en-GB">
              <a:latin typeface="+mn-lt"/>
            </a:endParaRPr>
          </a:p>
        </p:txBody>
      </p:sp>
      <p:sp>
        <p:nvSpPr>
          <p:cNvPr id="9223" name="Text Box 38"/>
          <p:cNvSpPr txBox="1">
            <a:spLocks noChangeArrowheads="1"/>
          </p:cNvSpPr>
          <p:nvPr/>
        </p:nvSpPr>
        <p:spPr bwMode="auto">
          <a:xfrm>
            <a:off x="4503738" y="3654425"/>
            <a:ext cx="558800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l-PL">
                <a:latin typeface="+mn-lt"/>
              </a:rPr>
              <a:t>FD</a:t>
            </a:r>
            <a:endParaRPr lang="en-GB">
              <a:latin typeface="+mn-lt"/>
            </a:endParaRPr>
          </a:p>
        </p:txBody>
      </p:sp>
      <p:sp>
        <p:nvSpPr>
          <p:cNvPr id="9224" name="Text Box 39"/>
          <p:cNvSpPr txBox="1">
            <a:spLocks noChangeArrowheads="1"/>
          </p:cNvSpPr>
          <p:nvPr/>
        </p:nvSpPr>
        <p:spPr bwMode="auto">
          <a:xfrm>
            <a:off x="5621338" y="3654425"/>
            <a:ext cx="558800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l-PL">
                <a:latin typeface="+mn-lt"/>
              </a:rPr>
              <a:t>CP</a:t>
            </a:r>
            <a:endParaRPr lang="en-GB">
              <a:latin typeface="+mn-lt"/>
            </a:endParaRPr>
          </a:p>
        </p:txBody>
      </p:sp>
      <p:sp>
        <p:nvSpPr>
          <p:cNvPr id="9225" name="Text Box 40"/>
          <p:cNvSpPr txBox="1">
            <a:spLocks noChangeArrowheads="1"/>
          </p:cNvSpPr>
          <p:nvPr/>
        </p:nvSpPr>
        <p:spPr bwMode="auto">
          <a:xfrm>
            <a:off x="6688138" y="3654425"/>
            <a:ext cx="558800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l-PL">
                <a:latin typeface="+mn-lt"/>
              </a:rPr>
              <a:t>TO</a:t>
            </a:r>
            <a:endParaRPr lang="en-GB">
              <a:latin typeface="+mn-lt"/>
            </a:endParaRPr>
          </a:p>
        </p:txBody>
      </p:sp>
      <p:sp>
        <p:nvSpPr>
          <p:cNvPr id="9226" name="Text Box 41"/>
          <p:cNvSpPr txBox="1">
            <a:spLocks noChangeArrowheads="1"/>
          </p:cNvSpPr>
          <p:nvPr/>
        </p:nvSpPr>
        <p:spPr bwMode="auto">
          <a:xfrm>
            <a:off x="7843838" y="3654425"/>
            <a:ext cx="558800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l-PL">
                <a:latin typeface="+mn-lt"/>
              </a:rPr>
              <a:t>EU</a:t>
            </a:r>
            <a:endParaRPr lang="en-GB">
              <a:latin typeface="+mn-lt"/>
            </a:endParaRPr>
          </a:p>
        </p:txBody>
      </p:sp>
      <p:sp>
        <p:nvSpPr>
          <p:cNvPr id="9227" name="Line 42"/>
          <p:cNvSpPr>
            <a:spLocks noChangeShapeType="1"/>
          </p:cNvSpPr>
          <p:nvPr/>
        </p:nvSpPr>
        <p:spPr bwMode="auto">
          <a:xfrm>
            <a:off x="2052638" y="4810125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9228" name="Line 43"/>
          <p:cNvSpPr>
            <a:spLocks noChangeShapeType="1"/>
          </p:cNvSpPr>
          <p:nvPr/>
        </p:nvSpPr>
        <p:spPr bwMode="auto">
          <a:xfrm>
            <a:off x="3322638" y="4810125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9229" name="Line 44"/>
          <p:cNvSpPr>
            <a:spLocks noChangeShapeType="1"/>
          </p:cNvSpPr>
          <p:nvPr/>
        </p:nvSpPr>
        <p:spPr bwMode="auto">
          <a:xfrm>
            <a:off x="4592638" y="4810125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9230" name="Line 45"/>
          <p:cNvSpPr>
            <a:spLocks noChangeShapeType="1"/>
          </p:cNvSpPr>
          <p:nvPr/>
        </p:nvSpPr>
        <p:spPr bwMode="auto">
          <a:xfrm>
            <a:off x="7018338" y="4810125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9231" name="Line 46"/>
          <p:cNvSpPr>
            <a:spLocks noChangeShapeType="1"/>
          </p:cNvSpPr>
          <p:nvPr/>
        </p:nvSpPr>
        <p:spPr bwMode="auto">
          <a:xfrm>
            <a:off x="2065338" y="5140325"/>
            <a:ext cx="124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9232" name="Line 47"/>
          <p:cNvSpPr>
            <a:spLocks noChangeShapeType="1"/>
          </p:cNvSpPr>
          <p:nvPr/>
        </p:nvSpPr>
        <p:spPr bwMode="auto">
          <a:xfrm>
            <a:off x="3348038" y="5140325"/>
            <a:ext cx="124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9233" name="Line 48"/>
          <p:cNvSpPr>
            <a:spLocks noChangeShapeType="1"/>
          </p:cNvSpPr>
          <p:nvPr/>
        </p:nvSpPr>
        <p:spPr bwMode="auto">
          <a:xfrm>
            <a:off x="4630738" y="5140325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9234" name="Line 49"/>
          <p:cNvSpPr>
            <a:spLocks noChangeShapeType="1"/>
          </p:cNvSpPr>
          <p:nvPr/>
        </p:nvSpPr>
        <p:spPr bwMode="auto">
          <a:xfrm>
            <a:off x="7031038" y="5140325"/>
            <a:ext cx="78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9235" name="Line 50"/>
          <p:cNvSpPr>
            <a:spLocks noChangeShapeType="1"/>
          </p:cNvSpPr>
          <p:nvPr/>
        </p:nvSpPr>
        <p:spPr bwMode="auto">
          <a:xfrm>
            <a:off x="2116138" y="6245225"/>
            <a:ext cx="490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9236" name="Text Box 51"/>
          <p:cNvSpPr txBox="1">
            <a:spLocks noChangeArrowheads="1"/>
          </p:cNvSpPr>
          <p:nvPr/>
        </p:nvSpPr>
        <p:spPr bwMode="auto">
          <a:xfrm>
            <a:off x="2154238" y="5489575"/>
            <a:ext cx="1066800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200">
                <a:latin typeface="+mn-lt"/>
              </a:rPr>
              <a:t>Kampusowy podsystem szkieletowy</a:t>
            </a:r>
            <a:endParaRPr lang="en-GB" sz="1200">
              <a:latin typeface="+mn-lt"/>
            </a:endParaRPr>
          </a:p>
        </p:txBody>
      </p:sp>
      <p:sp>
        <p:nvSpPr>
          <p:cNvPr id="9237" name="Text Box 52"/>
          <p:cNvSpPr txBox="1">
            <a:spLocks noChangeArrowheads="1"/>
          </p:cNvSpPr>
          <p:nvPr/>
        </p:nvSpPr>
        <p:spPr bwMode="auto">
          <a:xfrm>
            <a:off x="3411538" y="5489575"/>
            <a:ext cx="1066800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200">
                <a:latin typeface="+mn-lt"/>
              </a:rPr>
              <a:t>Budynkowy podsystem szkieletowy</a:t>
            </a:r>
            <a:endParaRPr lang="en-GB" sz="1200">
              <a:latin typeface="+mn-lt"/>
            </a:endParaRPr>
          </a:p>
        </p:txBody>
      </p:sp>
      <p:sp>
        <p:nvSpPr>
          <p:cNvPr id="9238" name="Text Box 53"/>
          <p:cNvSpPr txBox="1">
            <a:spLocks noChangeArrowheads="1"/>
          </p:cNvSpPr>
          <p:nvPr/>
        </p:nvSpPr>
        <p:spPr bwMode="auto">
          <a:xfrm>
            <a:off x="4897438" y="5489575"/>
            <a:ext cx="19812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200">
                <a:latin typeface="+mn-lt"/>
              </a:rPr>
              <a:t>Podsystem poziomy</a:t>
            </a:r>
            <a:endParaRPr lang="en-GB" sz="1200">
              <a:latin typeface="+mn-lt"/>
            </a:endParaRPr>
          </a:p>
        </p:txBody>
      </p:sp>
      <p:sp>
        <p:nvSpPr>
          <p:cNvPr id="9239" name="Text Box 54"/>
          <p:cNvSpPr txBox="1">
            <a:spLocks noChangeArrowheads="1"/>
          </p:cNvSpPr>
          <p:nvPr/>
        </p:nvSpPr>
        <p:spPr bwMode="auto">
          <a:xfrm>
            <a:off x="7221538" y="5489575"/>
            <a:ext cx="1066800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200">
                <a:latin typeface="+mn-lt"/>
              </a:rPr>
              <a:t>Okablowanie obszaru roboczego</a:t>
            </a:r>
            <a:endParaRPr lang="en-GB" sz="1200">
              <a:latin typeface="+mn-lt"/>
            </a:endParaRPr>
          </a:p>
        </p:txBody>
      </p:sp>
      <p:sp>
        <p:nvSpPr>
          <p:cNvPr id="9240" name="Text Box 55"/>
          <p:cNvSpPr txBox="1">
            <a:spLocks noChangeArrowheads="1"/>
          </p:cNvSpPr>
          <p:nvPr/>
        </p:nvSpPr>
        <p:spPr bwMode="auto">
          <a:xfrm>
            <a:off x="2865438" y="6353175"/>
            <a:ext cx="30226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200" b="1">
                <a:latin typeface="+mn-lt"/>
              </a:rPr>
              <a:t>System okablowania strukturalnego</a:t>
            </a:r>
            <a:endParaRPr lang="en-GB" sz="1200" b="1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Panele Krosowe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933575"/>
            <a:ext cx="4051300" cy="4298950"/>
          </a:xfrm>
        </p:spPr>
        <p:txBody>
          <a:bodyPr/>
          <a:lstStyle/>
          <a:p>
            <a:pPr marL="0" indent="0"/>
            <a:r>
              <a:rPr lang="pl-PL" smtClean="0"/>
              <a:t>Wyposażone panele</a:t>
            </a:r>
          </a:p>
          <a:p>
            <a:pPr marL="476250" lvl="1"/>
            <a:r>
              <a:rPr lang="pl-PL" smtClean="0"/>
              <a:t>Panele telefoniczne</a:t>
            </a:r>
          </a:p>
          <a:p>
            <a:pPr marL="952500" lvl="2" indent="-285750"/>
            <a:r>
              <a:rPr lang="fr-FR" smtClean="0"/>
              <a:t>48 RJ45 </a:t>
            </a:r>
            <a:r>
              <a:rPr lang="pl-PL" smtClean="0"/>
              <a:t>w</a:t>
            </a:r>
            <a:r>
              <a:rPr lang="fr-FR" smtClean="0"/>
              <a:t> 1 U</a:t>
            </a:r>
            <a:endParaRPr lang="pl-PL" smtClean="0"/>
          </a:p>
          <a:p>
            <a:pPr marL="952500" lvl="2" indent="-285750"/>
            <a:r>
              <a:rPr lang="pl-PL" smtClean="0"/>
              <a:t>pary</a:t>
            </a:r>
            <a:r>
              <a:rPr lang="fr-FR" smtClean="0"/>
              <a:t> 36/45 	</a:t>
            </a:r>
            <a:r>
              <a:rPr lang="fr-FR" i="1" smtClean="0"/>
              <a:t>32705</a:t>
            </a:r>
            <a:endParaRPr lang="pl-PL" i="1" smtClean="0"/>
          </a:p>
          <a:p>
            <a:pPr marL="952500" lvl="2" indent="-285750"/>
            <a:r>
              <a:rPr lang="pl-PL" smtClean="0"/>
              <a:t>pary</a:t>
            </a:r>
            <a:r>
              <a:rPr lang="fr-FR" smtClean="0"/>
              <a:t> 45/78 	</a:t>
            </a:r>
            <a:r>
              <a:rPr lang="fr-FR" i="1" smtClean="0"/>
              <a:t>32709</a:t>
            </a:r>
            <a:endParaRPr lang="pl-PL" i="1" smtClean="0"/>
          </a:p>
          <a:p>
            <a:pPr marL="476250" lvl="1"/>
            <a:r>
              <a:rPr lang="pl-PL" smtClean="0"/>
              <a:t>Panele Kat 5e, 6 i 10Giga</a:t>
            </a:r>
          </a:p>
          <a:p>
            <a:pPr marL="952500" lvl="2" indent="-285750"/>
            <a:r>
              <a:rPr lang="fr-FR" smtClean="0"/>
              <a:t>24 RJ45 </a:t>
            </a:r>
            <a:r>
              <a:rPr lang="pl-PL" smtClean="0"/>
              <a:t>w</a:t>
            </a:r>
            <a:r>
              <a:rPr lang="fr-FR" smtClean="0"/>
              <a:t> 1U</a:t>
            </a:r>
            <a:endParaRPr lang="pl-PL" smtClean="0"/>
          </a:p>
          <a:p>
            <a:pPr marL="952500" lvl="2" indent="-285750"/>
            <a:r>
              <a:rPr lang="fr-FR" smtClean="0"/>
              <a:t>UTP, FTP, STP</a:t>
            </a:r>
            <a:endParaRPr lang="pl-PL" sz="2800" smtClean="0"/>
          </a:p>
        </p:txBody>
      </p:sp>
      <p:pic>
        <p:nvPicPr>
          <p:cNvPr id="3077" name="Picture 4" descr="53349t copi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500" y="3889375"/>
            <a:ext cx="350043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4903788" y="2319338"/>
          <a:ext cx="3522662" cy="1433512"/>
        </p:xfrm>
        <a:graphic>
          <a:graphicData uri="http://schemas.openxmlformats.org/presentationml/2006/ole">
            <p:oleObj spid="_x0000_s3074" name="Image bitmap" r:id="rId5" imgW="6923810" imgH="2962689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VDI system paneli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pl-PL" smtClean="0"/>
              <a:t>Modularny system paneli: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l-PL" smtClean="0"/>
              <a:t>		wolność wyboru integracji</a:t>
            </a:r>
            <a:endParaRPr lang="fr-FR" smtClean="0"/>
          </a:p>
          <a:p>
            <a:pPr marL="0" indent="0"/>
            <a:endParaRPr lang="pl-PL" smtClean="0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1590675" y="3846513"/>
            <a:ext cx="6194425" cy="1446212"/>
            <a:chOff x="298" y="1680"/>
            <a:chExt cx="3958" cy="951"/>
          </a:xfrm>
        </p:grpSpPr>
        <p:pic>
          <p:nvPicPr>
            <p:cNvPr id="43013" name="Picture 5" descr="panneau équipé mixte A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" y="1698"/>
              <a:ext cx="3958" cy="933"/>
            </a:xfrm>
            <a:prstGeom prst="rect">
              <a:avLst/>
            </a:prstGeom>
            <a:noFill/>
            <a:ln w="9525">
              <a:solidFill>
                <a:srgbClr val="8FA09C"/>
              </a:solidFill>
              <a:miter lim="800000"/>
              <a:headEnd/>
              <a:tailEnd/>
            </a:ln>
          </p:spPr>
        </p:pic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547" y="1830"/>
              <a:ext cx="98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</a:rPr>
                <a:t>cat 6	cat 5</a:t>
              </a:r>
            </a:p>
          </p:txBody>
        </p:sp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1799" y="1829"/>
              <a:ext cx="103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</a:rPr>
                <a:t>cat 6	cat 5</a:t>
              </a:r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3012" y="1815"/>
              <a:ext cx="98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</a:rPr>
                <a:t>cat 6	cat 5</a:t>
              </a:r>
            </a:p>
          </p:txBody>
        </p:sp>
        <p:sp>
          <p:nvSpPr>
            <p:cNvPr id="43017" name="Text Box 9"/>
            <p:cNvSpPr txBox="1">
              <a:spLocks noChangeArrowheads="1"/>
            </p:cNvSpPr>
            <p:nvPr/>
          </p:nvSpPr>
          <p:spPr bwMode="auto">
            <a:xfrm>
              <a:off x="867" y="1685"/>
              <a:ext cx="36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</a:rPr>
                <a:t>STP</a:t>
              </a:r>
            </a:p>
          </p:txBody>
        </p:sp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2117" y="1682"/>
              <a:ext cx="36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</a:rPr>
                <a:t>FTP</a:t>
              </a:r>
            </a:p>
          </p:txBody>
        </p:sp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3354" y="1680"/>
              <a:ext cx="37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</a:rPr>
                <a:t>UTP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Instalowanie Paneli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095375" y="1846263"/>
            <a:ext cx="4921250" cy="2197100"/>
          </a:xfrm>
        </p:spPr>
        <p:txBody>
          <a:bodyPr/>
          <a:lstStyle/>
          <a:p>
            <a:pPr marL="0" indent="0"/>
            <a:r>
              <a:rPr lang="pl-PL" smtClean="0"/>
              <a:t>   Sposób montażu kabli</a:t>
            </a:r>
          </a:p>
          <a:p>
            <a:pPr marL="476250" lvl="1"/>
            <a:endParaRPr lang="pl-PL" smtClean="0"/>
          </a:p>
          <a:p>
            <a:pPr marL="476250" lvl="1"/>
            <a:r>
              <a:rPr lang="pl-PL" smtClean="0"/>
              <a:t>od przodu</a:t>
            </a:r>
          </a:p>
          <a:p>
            <a:pPr marL="476250" lvl="1"/>
            <a:r>
              <a:rPr lang="pl-PL" smtClean="0"/>
              <a:t>od tyłu</a:t>
            </a:r>
            <a:r>
              <a:rPr lang="fr-FR" smtClean="0"/>
              <a:t> </a:t>
            </a:r>
          </a:p>
          <a:p>
            <a:pPr marL="0" indent="0">
              <a:lnSpc>
                <a:spcPct val="140000"/>
              </a:lnSpc>
              <a:spcBef>
                <a:spcPct val="0"/>
              </a:spcBef>
              <a:buFont typeface="Wingdings 2" pitchFamily="18" charset="2"/>
              <a:buChar char="¢"/>
            </a:pPr>
            <a:endParaRPr lang="pl-PL" smtClean="0"/>
          </a:p>
          <a:p>
            <a:pPr marL="476250" lvl="1">
              <a:buFont typeface="Wingdings" pitchFamily="2" charset="2"/>
              <a:buNone/>
            </a:pPr>
            <a:endParaRPr lang="pl-PL" smtClean="0"/>
          </a:p>
        </p:txBody>
      </p:sp>
      <p:pic>
        <p:nvPicPr>
          <p:cNvPr id="44036" name="Picture 4" descr="53385i cop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2538413"/>
            <a:ext cx="3016250" cy="1584325"/>
          </a:xfrm>
          <a:prstGeom prst="rect">
            <a:avLst/>
          </a:prstGeom>
          <a:noFill/>
          <a:ln w="9525">
            <a:solidFill>
              <a:srgbClr val="8A8CAE"/>
            </a:solidFill>
            <a:miter lim="800000"/>
            <a:headEnd/>
            <a:tailEnd/>
          </a:ln>
        </p:spPr>
      </p:pic>
      <p:pic>
        <p:nvPicPr>
          <p:cNvPr id="44037" name="Picture 5" descr="53386i copi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525" y="4265613"/>
            <a:ext cx="3014663" cy="1582737"/>
          </a:xfrm>
          <a:prstGeom prst="rect">
            <a:avLst/>
          </a:prstGeom>
          <a:noFill/>
          <a:ln w="9525">
            <a:solidFill>
              <a:srgbClr val="8A8CAE"/>
            </a:solidFill>
            <a:miter lim="800000"/>
            <a:headEnd/>
            <a:tailEnd/>
          </a:ln>
        </p:spPr>
      </p:pic>
      <p:pic>
        <p:nvPicPr>
          <p:cNvPr id="44038" name="Picture 6" descr="53387i cop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60850"/>
            <a:ext cx="3048000" cy="1587500"/>
          </a:xfrm>
          <a:prstGeom prst="rect">
            <a:avLst/>
          </a:prstGeom>
          <a:noFill/>
          <a:ln w="9525">
            <a:solidFill>
              <a:srgbClr val="8A8CAE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Instalowanie Paneli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4663" y="1831975"/>
            <a:ext cx="8291512" cy="1403350"/>
          </a:xfrm>
        </p:spPr>
        <p:txBody>
          <a:bodyPr/>
          <a:lstStyle/>
          <a:p>
            <a:pPr marL="190500" lvl="1" indent="0">
              <a:buFont typeface="Wingdings" pitchFamily="2" charset="2"/>
              <a:buNone/>
            </a:pPr>
            <a:r>
              <a:rPr lang="pl-PL" smtClean="0"/>
              <a:t>Automatyczne uziemienie modułów elastycznym metalowym grzebieniem przymocowanym do Panela</a:t>
            </a:r>
          </a:p>
        </p:txBody>
      </p:sp>
      <p:pic>
        <p:nvPicPr>
          <p:cNvPr id="45060" name="Picture 4" descr="51425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938" y="3398838"/>
            <a:ext cx="2573337" cy="2344737"/>
          </a:xfrm>
          <a:prstGeom prst="rect">
            <a:avLst/>
          </a:prstGeom>
          <a:noFill/>
          <a:ln w="9525">
            <a:solidFill>
              <a:srgbClr val="8A8CAE"/>
            </a:solidFill>
            <a:miter lim="800000"/>
            <a:headEnd/>
            <a:tailEnd/>
          </a:ln>
        </p:spPr>
      </p:pic>
      <p:pic>
        <p:nvPicPr>
          <p:cNvPr id="45061" name="Picture 5" descr="53388i copi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75" y="3394075"/>
            <a:ext cx="2366963" cy="2335213"/>
          </a:xfrm>
          <a:prstGeom prst="rect">
            <a:avLst/>
          </a:prstGeom>
          <a:noFill/>
          <a:ln w="9525">
            <a:solidFill>
              <a:srgbClr val="8A8CAE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Wi-Fi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3519488" y="952500"/>
            <a:ext cx="28559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100" b="1">
                <a:solidFill>
                  <a:srgbClr val="7F88A9"/>
                </a:solidFill>
              </a:rPr>
              <a:t>Łączność </a:t>
            </a:r>
            <a:r>
              <a:rPr lang="en-US" sz="2100" b="1">
                <a:solidFill>
                  <a:srgbClr val="7F88A9"/>
                </a:solidFill>
              </a:rPr>
              <a:t>Wi-Fi </a:t>
            </a:r>
            <a:endParaRPr lang="fr-FR" sz="2100" b="1">
              <a:solidFill>
                <a:srgbClr val="7F88A9"/>
              </a:solidFill>
            </a:endParaRPr>
          </a:p>
        </p:txBody>
      </p:sp>
      <p:sp>
        <p:nvSpPr>
          <p:cNvPr id="46084" name="Rectangle 5"/>
          <p:cNvSpPr>
            <a:spLocks noGrp="1" noChangeArrowheads="1"/>
          </p:cNvSpPr>
          <p:nvPr>
            <p:ph idx="1"/>
          </p:nvPr>
        </p:nvSpPr>
        <p:spPr>
          <a:xfrm>
            <a:off x="2057400" y="2768600"/>
            <a:ext cx="6624638" cy="3529013"/>
          </a:xfrm>
        </p:spPr>
        <p:txBody>
          <a:bodyPr/>
          <a:lstStyle/>
          <a:p>
            <a:r>
              <a:rPr lang="en-US" sz="1900" smtClean="0"/>
              <a:t>Wi</a:t>
            </a:r>
            <a:r>
              <a:rPr lang="pl-PL" sz="1900" smtClean="0"/>
              <a:t>-F</a:t>
            </a:r>
            <a:r>
              <a:rPr lang="en-US" sz="1900" smtClean="0"/>
              <a:t>i </a:t>
            </a:r>
            <a:r>
              <a:rPr lang="pl-PL" sz="1900" smtClean="0"/>
              <a:t>początkowo była rozwijana dla Hot Spotów oraz do domków jednorodzinnych</a:t>
            </a:r>
          </a:p>
          <a:p>
            <a:r>
              <a:rPr lang="pl-PL" sz="1900" smtClean="0"/>
              <a:t>Większość przedsiębiorstw ma lub stara się zaimplementować rozwiązania Wi-Fi</a:t>
            </a:r>
          </a:p>
          <a:p>
            <a:pPr lvl="1"/>
            <a:r>
              <a:rPr lang="pl-PL" sz="2000" smtClean="0"/>
              <a:t>Dzięki mobilność wzrasta produktywność</a:t>
            </a:r>
            <a:endParaRPr lang="en-US" sz="2000" smtClean="0"/>
          </a:p>
          <a:p>
            <a:r>
              <a:rPr lang="pl-PL" sz="1900" smtClean="0"/>
              <a:t>Łączność bezprzewodowa jest jedną z czołowych dziedzin rozwoju segmentu IT</a:t>
            </a:r>
          </a:p>
          <a:p>
            <a:pPr lvl="1"/>
            <a:r>
              <a:rPr lang="pl-PL" sz="2000" smtClean="0"/>
              <a:t>Liczba połączeń i korzyści ze stosowania łączności bezprzewodowej stają się oczywiste</a:t>
            </a:r>
            <a:endParaRPr lang="en-US" sz="1800" smtClean="0"/>
          </a:p>
        </p:txBody>
      </p:sp>
      <p:pic>
        <p:nvPicPr>
          <p:cNvPr id="46085" name="Picture 6" descr="nl10-Wi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44675"/>
            <a:ext cx="1828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7" descr="Intel"/>
          <p:cNvPicPr>
            <a:picLocks noChangeAspect="1" noChangeArrowheads="1"/>
          </p:cNvPicPr>
          <p:nvPr/>
        </p:nvPicPr>
        <p:blipFill>
          <a:blip r:embed="rId4" cstate="print"/>
          <a:srcRect b="1799"/>
          <a:stretch>
            <a:fillRect/>
          </a:stretch>
        </p:blipFill>
        <p:spPr bwMode="auto">
          <a:xfrm>
            <a:off x="325438" y="3695700"/>
            <a:ext cx="69373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8" descr="MicrosoftLogo"/>
          <p:cNvPicPr>
            <a:picLocks noChangeAspect="1" noChangeArrowheads="1"/>
          </p:cNvPicPr>
          <p:nvPr/>
        </p:nvPicPr>
        <p:blipFill>
          <a:blip r:embed="rId5" cstate="print"/>
          <a:srcRect l="4839" t="8333" b="16319"/>
          <a:stretch>
            <a:fillRect/>
          </a:stretch>
        </p:blipFill>
        <p:spPr bwMode="auto">
          <a:xfrm>
            <a:off x="233363" y="4144963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Wi-Fi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standardy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7107" name="Rectangle 4"/>
          <p:cNvSpPr>
            <a:spLocks noGrp="1" noChangeArrowheads="1"/>
          </p:cNvSpPr>
          <p:nvPr>
            <p:ph idx="1"/>
          </p:nvPr>
        </p:nvSpPr>
        <p:spPr>
          <a:xfrm>
            <a:off x="433388" y="1763713"/>
            <a:ext cx="8353425" cy="3816350"/>
          </a:xfrm>
        </p:spPr>
        <p:txBody>
          <a:bodyPr/>
          <a:lstStyle/>
          <a:p>
            <a:r>
              <a:rPr lang="en-US" sz="2100" smtClean="0"/>
              <a:t>802.11 </a:t>
            </a:r>
            <a:r>
              <a:rPr lang="fr-FR" sz="2100" smtClean="0"/>
              <a:t>b		2,4 GHz	11 Mbit/s</a:t>
            </a:r>
          </a:p>
          <a:p>
            <a:r>
              <a:rPr lang="fr-FR" sz="2100" smtClean="0"/>
              <a:t>802.11a		5 GHz	</a:t>
            </a:r>
            <a:r>
              <a:rPr lang="pl-PL" sz="2100" smtClean="0"/>
              <a:t>	</a:t>
            </a:r>
            <a:r>
              <a:rPr lang="fr-FR" sz="2100" smtClean="0"/>
              <a:t>54 Mbit/s </a:t>
            </a:r>
          </a:p>
          <a:p>
            <a:r>
              <a:rPr lang="fr-FR" sz="2100" smtClean="0"/>
              <a:t>802.11g		2,4 GHz	54 Mbit/s</a:t>
            </a:r>
            <a:endParaRPr lang="pl-PL" sz="2100" smtClean="0"/>
          </a:p>
          <a:p>
            <a:r>
              <a:rPr lang="pl-PL" sz="2100" smtClean="0"/>
              <a:t>802.11 n                       2,4 lub 5 GHz   150 do 600 Mbit/s</a:t>
            </a:r>
          </a:p>
          <a:p>
            <a:endParaRPr lang="en-US" sz="2100" smtClean="0"/>
          </a:p>
          <a:p>
            <a:r>
              <a:rPr lang="en-US" sz="2100" smtClean="0"/>
              <a:t>802.11 </a:t>
            </a:r>
            <a:r>
              <a:rPr lang="fr-FR" sz="2100" smtClean="0"/>
              <a:t>b		</a:t>
            </a:r>
          </a:p>
          <a:p>
            <a:r>
              <a:rPr lang="fr-FR" sz="2100" smtClean="0"/>
              <a:t>802.11a		</a:t>
            </a:r>
          </a:p>
          <a:p>
            <a:r>
              <a:rPr lang="fr-FR" sz="2100" smtClean="0"/>
              <a:t>802.11g		</a:t>
            </a:r>
            <a:r>
              <a:rPr lang="pl-PL" sz="2100" smtClean="0"/>
              <a:t>Spada popularność</a:t>
            </a:r>
            <a:r>
              <a:rPr lang="fr-FR" sz="2100" smtClean="0"/>
              <a:t> </a:t>
            </a:r>
          </a:p>
          <a:p>
            <a:r>
              <a:rPr lang="pl-PL" sz="2100" smtClean="0"/>
              <a:t>802.11 n                       Segment domków i przedsiębiorstw</a:t>
            </a:r>
            <a:endParaRPr lang="fr-FR" sz="21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Wi-Fi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765175"/>
            <a:ext cx="868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100" b="1">
                <a:solidFill>
                  <a:srgbClr val="7F88A9"/>
                </a:solidFill>
                <a:latin typeface="+mn-lt"/>
              </a:rPr>
              <a:t>Unikalnie zaprojektowany Punkt Dostępowy</a:t>
            </a:r>
            <a:endParaRPr lang="fr-FR" sz="2100" b="1">
              <a:solidFill>
                <a:srgbClr val="7F88A9"/>
              </a:solidFill>
              <a:latin typeface="+mn-lt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50825" y="2268538"/>
            <a:ext cx="889317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endParaRPr lang="pl-PL" sz="2100" b="1" dirty="0">
              <a:solidFill>
                <a:srgbClr val="68739A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2100" b="1" dirty="0">
                <a:solidFill>
                  <a:srgbClr val="68739A"/>
                </a:solidFill>
                <a:latin typeface="+mn-lt"/>
              </a:rPr>
              <a:t>Pojedynczy przewód </a:t>
            </a:r>
            <a:r>
              <a:rPr lang="en-US" sz="2100" b="1" dirty="0">
                <a:solidFill>
                  <a:srgbClr val="68739A"/>
                </a:solidFill>
                <a:latin typeface="+mn-lt"/>
              </a:rPr>
              <a:t>Cat5e / Cat6 </a:t>
            </a:r>
            <a:r>
              <a:rPr lang="pl-PL" sz="2100" b="1" dirty="0">
                <a:solidFill>
                  <a:srgbClr val="68739A"/>
                </a:solidFill>
                <a:latin typeface="+mn-lt"/>
              </a:rPr>
              <a:t>może jednocześnie transmitować dane kablowe i łączności bezprzewodowej</a:t>
            </a:r>
            <a:endParaRPr lang="en-US" sz="2100" b="1" dirty="0">
              <a:solidFill>
                <a:srgbClr val="68739A"/>
              </a:solidFill>
              <a:latin typeface="+mn-lt"/>
            </a:endParaRPr>
          </a:p>
        </p:txBody>
      </p:sp>
      <p:grpSp>
        <p:nvGrpSpPr>
          <p:cNvPr id="48133" name="Group 6"/>
          <p:cNvGrpSpPr>
            <a:grpSpLocks/>
          </p:cNvGrpSpPr>
          <p:nvPr/>
        </p:nvGrpSpPr>
        <p:grpSpPr bwMode="auto">
          <a:xfrm>
            <a:off x="5867400" y="4149725"/>
            <a:ext cx="1219200" cy="1077913"/>
            <a:chOff x="2256" y="1183"/>
            <a:chExt cx="768" cy="679"/>
          </a:xfrm>
        </p:grpSpPr>
        <p:sp>
          <p:nvSpPr>
            <p:cNvPr id="50331" name="Arc 7"/>
            <p:cNvSpPr>
              <a:spLocks/>
            </p:cNvSpPr>
            <p:nvPr/>
          </p:nvSpPr>
          <p:spPr bwMode="auto">
            <a:xfrm>
              <a:off x="2256" y="1422"/>
              <a:ext cx="48" cy="142"/>
            </a:xfrm>
            <a:custGeom>
              <a:avLst/>
              <a:gdLst>
                <a:gd name="T0" fmla="*/ 0 w 21600"/>
                <a:gd name="T1" fmla="*/ 0 h 42606"/>
                <a:gd name="T2" fmla="*/ 0 w 21600"/>
                <a:gd name="T3" fmla="*/ 0 h 42606"/>
                <a:gd name="T4" fmla="*/ 0 w 21600"/>
                <a:gd name="T5" fmla="*/ 0 h 426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606"/>
                <a:gd name="T11" fmla="*/ 21600 w 21600"/>
                <a:gd name="T12" fmla="*/ 42606 h 42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6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91"/>
                    <a:pt x="14747" y="40279"/>
                    <a:pt x="5030" y="42606"/>
                  </a:cubicBezTo>
                </a:path>
                <a:path w="21600" h="426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91"/>
                    <a:pt x="14747" y="40279"/>
                    <a:pt x="5030" y="4260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32" name="Arc 8"/>
            <p:cNvSpPr>
              <a:spLocks/>
            </p:cNvSpPr>
            <p:nvPr/>
          </p:nvSpPr>
          <p:spPr bwMode="auto">
            <a:xfrm>
              <a:off x="2400" y="1351"/>
              <a:ext cx="192" cy="288"/>
            </a:xfrm>
            <a:custGeom>
              <a:avLst/>
              <a:gdLst>
                <a:gd name="T0" fmla="*/ 0 w 21600"/>
                <a:gd name="T1" fmla="*/ 0 h 43166"/>
                <a:gd name="T2" fmla="*/ 0 w 21600"/>
                <a:gd name="T3" fmla="*/ 0 h 43166"/>
                <a:gd name="T4" fmla="*/ 0 w 21600"/>
                <a:gd name="T5" fmla="*/ 0 h 4316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66"/>
                <a:gd name="T11" fmla="*/ 21600 w 21600"/>
                <a:gd name="T12" fmla="*/ 43166 h 43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6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057"/>
                    <a:pt x="12653" y="42521"/>
                    <a:pt x="1213" y="43165"/>
                  </a:cubicBezTo>
                </a:path>
                <a:path w="21600" h="4316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057"/>
                    <a:pt x="12653" y="42521"/>
                    <a:pt x="1213" y="4316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33" name="Arc 9"/>
            <p:cNvSpPr>
              <a:spLocks/>
            </p:cNvSpPr>
            <p:nvPr/>
          </p:nvSpPr>
          <p:spPr bwMode="auto">
            <a:xfrm>
              <a:off x="2496" y="1183"/>
              <a:ext cx="528" cy="679"/>
            </a:xfrm>
            <a:custGeom>
              <a:avLst/>
              <a:gdLst>
                <a:gd name="T0" fmla="*/ 0 w 21600"/>
                <a:gd name="T1" fmla="*/ 0 h 40663"/>
                <a:gd name="T2" fmla="*/ 0 w 21600"/>
                <a:gd name="T3" fmla="*/ 0 h 40663"/>
                <a:gd name="T4" fmla="*/ 0 w 21600"/>
                <a:gd name="T5" fmla="*/ 0 h 406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663"/>
                <a:gd name="T11" fmla="*/ 21600 w 21600"/>
                <a:gd name="T12" fmla="*/ 40663 h 406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663" fill="none" extrusionOk="0">
                  <a:moveTo>
                    <a:pt x="5697" y="0"/>
                  </a:moveTo>
                  <a:cubicBezTo>
                    <a:pt x="15088" y="2568"/>
                    <a:pt x="21600" y="11100"/>
                    <a:pt x="21600" y="20835"/>
                  </a:cubicBezTo>
                  <a:cubicBezTo>
                    <a:pt x="21600" y="29452"/>
                    <a:pt x="16478" y="37244"/>
                    <a:pt x="8567" y="40662"/>
                  </a:cubicBezTo>
                </a:path>
                <a:path w="21600" h="40663" stroke="0" extrusionOk="0">
                  <a:moveTo>
                    <a:pt x="5697" y="0"/>
                  </a:moveTo>
                  <a:cubicBezTo>
                    <a:pt x="15088" y="2568"/>
                    <a:pt x="21600" y="11100"/>
                    <a:pt x="21600" y="20835"/>
                  </a:cubicBezTo>
                  <a:cubicBezTo>
                    <a:pt x="21600" y="29452"/>
                    <a:pt x="16478" y="37244"/>
                    <a:pt x="8567" y="40662"/>
                  </a:cubicBezTo>
                  <a:lnTo>
                    <a:pt x="0" y="2083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</p:grpSp>
      <p:pic>
        <p:nvPicPr>
          <p:cNvPr id="48134" name="Picture 11" descr="AP Mosaic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292600"/>
            <a:ext cx="86518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2" descr="iyrxd2yo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3933825"/>
            <a:ext cx="8763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3" descr="iyrxd2yo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716338"/>
            <a:ext cx="8763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4" descr="iyrxd2yo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941888"/>
            <a:ext cx="8763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8" name="Group 15"/>
          <p:cNvGrpSpPr>
            <a:grpSpLocks/>
          </p:cNvGrpSpPr>
          <p:nvPr/>
        </p:nvGrpSpPr>
        <p:grpSpPr bwMode="auto">
          <a:xfrm>
            <a:off x="3779838" y="4724400"/>
            <a:ext cx="741362" cy="766763"/>
            <a:chOff x="2202" y="2449"/>
            <a:chExt cx="530" cy="528"/>
          </a:xfrm>
        </p:grpSpPr>
        <p:sp>
          <p:nvSpPr>
            <p:cNvPr id="50191" name="Rectangle 16"/>
            <p:cNvSpPr>
              <a:spLocks noChangeArrowheads="1"/>
            </p:cNvSpPr>
            <p:nvPr/>
          </p:nvSpPr>
          <p:spPr bwMode="auto">
            <a:xfrm>
              <a:off x="2258" y="2449"/>
              <a:ext cx="115" cy="394"/>
            </a:xfrm>
            <a:prstGeom prst="rect">
              <a:avLst/>
            </a:prstGeom>
            <a:solidFill>
              <a:srgbClr val="D2D2D2"/>
            </a:solidFill>
            <a:ln w="0">
              <a:solidFill>
                <a:srgbClr val="72727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192" name="Rectangle 17"/>
            <p:cNvSpPr>
              <a:spLocks noChangeArrowheads="1"/>
            </p:cNvSpPr>
            <p:nvPr/>
          </p:nvSpPr>
          <p:spPr bwMode="auto">
            <a:xfrm>
              <a:off x="2275" y="2593"/>
              <a:ext cx="79" cy="115"/>
            </a:xfrm>
            <a:prstGeom prst="rect">
              <a:avLst/>
            </a:prstGeom>
            <a:noFill/>
            <a:ln w="0">
              <a:solidFill>
                <a:srgbClr val="72727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193" name="Rectangle 18"/>
            <p:cNvSpPr>
              <a:spLocks noChangeArrowheads="1"/>
            </p:cNvSpPr>
            <p:nvPr/>
          </p:nvSpPr>
          <p:spPr bwMode="auto">
            <a:xfrm>
              <a:off x="2273" y="2492"/>
              <a:ext cx="82" cy="3"/>
            </a:xfrm>
            <a:prstGeom prst="rect">
              <a:avLst/>
            </a:prstGeom>
            <a:solidFill>
              <a:srgbClr val="727272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194" name="Rectangle 19"/>
            <p:cNvSpPr>
              <a:spLocks noChangeArrowheads="1"/>
            </p:cNvSpPr>
            <p:nvPr/>
          </p:nvSpPr>
          <p:spPr bwMode="auto">
            <a:xfrm>
              <a:off x="2273" y="2465"/>
              <a:ext cx="82" cy="269"/>
            </a:xfrm>
            <a:prstGeom prst="rect">
              <a:avLst/>
            </a:prstGeom>
            <a:noFill/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195" name="Rectangle 20"/>
            <p:cNvSpPr>
              <a:spLocks noChangeArrowheads="1"/>
            </p:cNvSpPr>
            <p:nvPr/>
          </p:nvSpPr>
          <p:spPr bwMode="auto">
            <a:xfrm>
              <a:off x="2275" y="2708"/>
              <a:ext cx="79" cy="2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72727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196" name="Rectangle 21"/>
            <p:cNvSpPr>
              <a:spLocks noChangeArrowheads="1"/>
            </p:cNvSpPr>
            <p:nvPr/>
          </p:nvSpPr>
          <p:spPr bwMode="auto">
            <a:xfrm>
              <a:off x="2273" y="2741"/>
              <a:ext cx="1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197" name="Rectangle 22"/>
            <p:cNvSpPr>
              <a:spLocks noChangeArrowheads="1"/>
            </p:cNvSpPr>
            <p:nvPr/>
          </p:nvSpPr>
          <p:spPr bwMode="auto">
            <a:xfrm>
              <a:off x="2279" y="2741"/>
              <a:ext cx="1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198" name="Rectangle 23"/>
            <p:cNvSpPr>
              <a:spLocks noChangeArrowheads="1"/>
            </p:cNvSpPr>
            <p:nvPr/>
          </p:nvSpPr>
          <p:spPr bwMode="auto">
            <a:xfrm>
              <a:off x="2285" y="2741"/>
              <a:ext cx="1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199" name="Rectangle 24"/>
            <p:cNvSpPr>
              <a:spLocks noChangeArrowheads="1"/>
            </p:cNvSpPr>
            <p:nvPr/>
          </p:nvSpPr>
          <p:spPr bwMode="auto">
            <a:xfrm>
              <a:off x="2291" y="2741"/>
              <a:ext cx="0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00" name="Rectangle 25"/>
            <p:cNvSpPr>
              <a:spLocks noChangeArrowheads="1"/>
            </p:cNvSpPr>
            <p:nvPr/>
          </p:nvSpPr>
          <p:spPr bwMode="auto">
            <a:xfrm>
              <a:off x="2295" y="2741"/>
              <a:ext cx="1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01" name="Rectangle 26"/>
            <p:cNvSpPr>
              <a:spLocks noChangeArrowheads="1"/>
            </p:cNvSpPr>
            <p:nvPr/>
          </p:nvSpPr>
          <p:spPr bwMode="auto">
            <a:xfrm>
              <a:off x="2298" y="2741"/>
              <a:ext cx="1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02" name="Rectangle 27"/>
            <p:cNvSpPr>
              <a:spLocks noChangeArrowheads="1"/>
            </p:cNvSpPr>
            <p:nvPr/>
          </p:nvSpPr>
          <p:spPr bwMode="auto">
            <a:xfrm>
              <a:off x="2305" y="2741"/>
              <a:ext cx="1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03" name="Rectangle 28"/>
            <p:cNvSpPr>
              <a:spLocks noChangeArrowheads="1"/>
            </p:cNvSpPr>
            <p:nvPr/>
          </p:nvSpPr>
          <p:spPr bwMode="auto">
            <a:xfrm>
              <a:off x="2310" y="2741"/>
              <a:ext cx="1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04" name="Rectangle 29"/>
            <p:cNvSpPr>
              <a:spLocks noChangeArrowheads="1"/>
            </p:cNvSpPr>
            <p:nvPr/>
          </p:nvSpPr>
          <p:spPr bwMode="auto">
            <a:xfrm>
              <a:off x="2315" y="2741"/>
              <a:ext cx="0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05" name="Rectangle 30"/>
            <p:cNvSpPr>
              <a:spLocks noChangeArrowheads="1"/>
            </p:cNvSpPr>
            <p:nvPr/>
          </p:nvSpPr>
          <p:spPr bwMode="auto">
            <a:xfrm>
              <a:off x="2319" y="2741"/>
              <a:ext cx="2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06" name="Rectangle 31"/>
            <p:cNvSpPr>
              <a:spLocks noChangeArrowheads="1"/>
            </p:cNvSpPr>
            <p:nvPr/>
          </p:nvSpPr>
          <p:spPr bwMode="auto">
            <a:xfrm>
              <a:off x="2323" y="2741"/>
              <a:ext cx="2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07" name="Rectangle 32"/>
            <p:cNvSpPr>
              <a:spLocks noChangeArrowheads="1"/>
            </p:cNvSpPr>
            <p:nvPr/>
          </p:nvSpPr>
          <p:spPr bwMode="auto">
            <a:xfrm>
              <a:off x="2335" y="2741"/>
              <a:ext cx="1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08" name="Rectangle 33"/>
            <p:cNvSpPr>
              <a:spLocks noChangeArrowheads="1"/>
            </p:cNvSpPr>
            <p:nvPr/>
          </p:nvSpPr>
          <p:spPr bwMode="auto">
            <a:xfrm>
              <a:off x="2339" y="2741"/>
              <a:ext cx="1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09" name="Rectangle 34"/>
            <p:cNvSpPr>
              <a:spLocks noChangeArrowheads="1"/>
            </p:cNvSpPr>
            <p:nvPr/>
          </p:nvSpPr>
          <p:spPr bwMode="auto">
            <a:xfrm>
              <a:off x="2344" y="2741"/>
              <a:ext cx="1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10" name="Rectangle 35"/>
            <p:cNvSpPr>
              <a:spLocks noChangeArrowheads="1"/>
            </p:cNvSpPr>
            <p:nvPr/>
          </p:nvSpPr>
          <p:spPr bwMode="auto">
            <a:xfrm>
              <a:off x="2350" y="2741"/>
              <a:ext cx="0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11" name="Rectangle 36"/>
            <p:cNvSpPr>
              <a:spLocks noChangeArrowheads="1"/>
            </p:cNvSpPr>
            <p:nvPr/>
          </p:nvSpPr>
          <p:spPr bwMode="auto">
            <a:xfrm>
              <a:off x="2354" y="2741"/>
              <a:ext cx="1" cy="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12" name="Rectangle 37"/>
            <p:cNvSpPr>
              <a:spLocks noChangeArrowheads="1"/>
            </p:cNvSpPr>
            <p:nvPr/>
          </p:nvSpPr>
          <p:spPr bwMode="auto">
            <a:xfrm>
              <a:off x="2273" y="2771"/>
              <a:ext cx="1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13" name="Rectangle 38"/>
            <p:cNvSpPr>
              <a:spLocks noChangeArrowheads="1"/>
            </p:cNvSpPr>
            <p:nvPr/>
          </p:nvSpPr>
          <p:spPr bwMode="auto">
            <a:xfrm>
              <a:off x="2279" y="2771"/>
              <a:ext cx="1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14" name="Rectangle 39"/>
            <p:cNvSpPr>
              <a:spLocks noChangeArrowheads="1"/>
            </p:cNvSpPr>
            <p:nvPr/>
          </p:nvSpPr>
          <p:spPr bwMode="auto">
            <a:xfrm>
              <a:off x="2285" y="2771"/>
              <a:ext cx="1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15" name="Rectangle 40"/>
            <p:cNvSpPr>
              <a:spLocks noChangeArrowheads="1"/>
            </p:cNvSpPr>
            <p:nvPr/>
          </p:nvSpPr>
          <p:spPr bwMode="auto">
            <a:xfrm>
              <a:off x="2291" y="2771"/>
              <a:ext cx="0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16" name="Rectangle 41"/>
            <p:cNvSpPr>
              <a:spLocks noChangeArrowheads="1"/>
            </p:cNvSpPr>
            <p:nvPr/>
          </p:nvSpPr>
          <p:spPr bwMode="auto">
            <a:xfrm>
              <a:off x="2295" y="2771"/>
              <a:ext cx="1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17" name="Rectangle 42"/>
            <p:cNvSpPr>
              <a:spLocks noChangeArrowheads="1"/>
            </p:cNvSpPr>
            <p:nvPr/>
          </p:nvSpPr>
          <p:spPr bwMode="auto">
            <a:xfrm>
              <a:off x="2298" y="2771"/>
              <a:ext cx="1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18" name="Rectangle 43"/>
            <p:cNvSpPr>
              <a:spLocks noChangeArrowheads="1"/>
            </p:cNvSpPr>
            <p:nvPr/>
          </p:nvSpPr>
          <p:spPr bwMode="auto">
            <a:xfrm>
              <a:off x="2305" y="2771"/>
              <a:ext cx="1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19" name="Rectangle 44"/>
            <p:cNvSpPr>
              <a:spLocks noChangeArrowheads="1"/>
            </p:cNvSpPr>
            <p:nvPr/>
          </p:nvSpPr>
          <p:spPr bwMode="auto">
            <a:xfrm>
              <a:off x="2310" y="2771"/>
              <a:ext cx="1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20" name="Rectangle 45"/>
            <p:cNvSpPr>
              <a:spLocks noChangeArrowheads="1"/>
            </p:cNvSpPr>
            <p:nvPr/>
          </p:nvSpPr>
          <p:spPr bwMode="auto">
            <a:xfrm>
              <a:off x="2315" y="2771"/>
              <a:ext cx="0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21" name="Rectangle 46"/>
            <p:cNvSpPr>
              <a:spLocks noChangeArrowheads="1"/>
            </p:cNvSpPr>
            <p:nvPr/>
          </p:nvSpPr>
          <p:spPr bwMode="auto">
            <a:xfrm>
              <a:off x="2319" y="2771"/>
              <a:ext cx="2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22" name="Rectangle 47"/>
            <p:cNvSpPr>
              <a:spLocks noChangeArrowheads="1"/>
            </p:cNvSpPr>
            <p:nvPr/>
          </p:nvSpPr>
          <p:spPr bwMode="auto">
            <a:xfrm>
              <a:off x="2323" y="2771"/>
              <a:ext cx="2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23" name="Rectangle 48"/>
            <p:cNvSpPr>
              <a:spLocks noChangeArrowheads="1"/>
            </p:cNvSpPr>
            <p:nvPr/>
          </p:nvSpPr>
          <p:spPr bwMode="auto">
            <a:xfrm>
              <a:off x="2335" y="2771"/>
              <a:ext cx="1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24" name="Rectangle 49"/>
            <p:cNvSpPr>
              <a:spLocks noChangeArrowheads="1"/>
            </p:cNvSpPr>
            <p:nvPr/>
          </p:nvSpPr>
          <p:spPr bwMode="auto">
            <a:xfrm>
              <a:off x="2339" y="2771"/>
              <a:ext cx="1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25" name="Rectangle 50"/>
            <p:cNvSpPr>
              <a:spLocks noChangeArrowheads="1"/>
            </p:cNvSpPr>
            <p:nvPr/>
          </p:nvSpPr>
          <p:spPr bwMode="auto">
            <a:xfrm>
              <a:off x="2344" y="2771"/>
              <a:ext cx="1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26" name="Rectangle 51"/>
            <p:cNvSpPr>
              <a:spLocks noChangeArrowheads="1"/>
            </p:cNvSpPr>
            <p:nvPr/>
          </p:nvSpPr>
          <p:spPr bwMode="auto">
            <a:xfrm>
              <a:off x="2350" y="2771"/>
              <a:ext cx="0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27" name="Rectangle 52"/>
            <p:cNvSpPr>
              <a:spLocks noChangeArrowheads="1"/>
            </p:cNvSpPr>
            <p:nvPr/>
          </p:nvSpPr>
          <p:spPr bwMode="auto">
            <a:xfrm>
              <a:off x="2354" y="2771"/>
              <a:ext cx="1" cy="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28" name="Line 53"/>
            <p:cNvSpPr>
              <a:spLocks noChangeShapeType="1"/>
            </p:cNvSpPr>
            <p:nvPr/>
          </p:nvSpPr>
          <p:spPr bwMode="auto">
            <a:xfrm>
              <a:off x="2340" y="2593"/>
              <a:ext cx="1" cy="115"/>
            </a:xfrm>
            <a:prstGeom prst="line">
              <a:avLst/>
            </a:prstGeom>
            <a:noFill/>
            <a:ln w="0">
              <a:solidFill>
                <a:srgbClr val="72727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29" name="Freeform 54"/>
            <p:cNvSpPr>
              <a:spLocks/>
            </p:cNvSpPr>
            <p:nvPr/>
          </p:nvSpPr>
          <p:spPr bwMode="auto">
            <a:xfrm>
              <a:off x="2273" y="2465"/>
              <a:ext cx="5" cy="269"/>
            </a:xfrm>
            <a:custGeom>
              <a:avLst/>
              <a:gdLst>
                <a:gd name="T0" fmla="*/ 0 w 16"/>
                <a:gd name="T1" fmla="*/ 1 h 1077"/>
                <a:gd name="T2" fmla="*/ 0 w 16"/>
                <a:gd name="T3" fmla="*/ 0 h 1077"/>
                <a:gd name="T4" fmla="*/ 0 w 16"/>
                <a:gd name="T5" fmla="*/ 0 h 1077"/>
                <a:gd name="T6" fmla="*/ 0 w 16"/>
                <a:gd name="T7" fmla="*/ 1 h 1077"/>
                <a:gd name="T8" fmla="*/ 0 w 16"/>
                <a:gd name="T9" fmla="*/ 1 h 10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077"/>
                <a:gd name="T17" fmla="*/ 16 w 16"/>
                <a:gd name="T18" fmla="*/ 1077 h 10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077">
                  <a:moveTo>
                    <a:pt x="16" y="97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077"/>
                  </a:lnTo>
                  <a:lnTo>
                    <a:pt x="16" y="976"/>
                  </a:lnTo>
                  <a:close/>
                </a:path>
              </a:pathLst>
            </a:custGeom>
            <a:solidFill>
              <a:srgbClr val="727272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30" name="Freeform 55"/>
            <p:cNvSpPr>
              <a:spLocks/>
            </p:cNvSpPr>
            <p:nvPr/>
          </p:nvSpPr>
          <p:spPr bwMode="auto">
            <a:xfrm>
              <a:off x="2352" y="2465"/>
              <a:ext cx="3" cy="269"/>
            </a:xfrm>
            <a:custGeom>
              <a:avLst/>
              <a:gdLst>
                <a:gd name="T0" fmla="*/ 0 w 15"/>
                <a:gd name="T1" fmla="*/ 1 h 1077"/>
                <a:gd name="T2" fmla="*/ 0 w 15"/>
                <a:gd name="T3" fmla="*/ 0 h 1077"/>
                <a:gd name="T4" fmla="*/ 0 w 15"/>
                <a:gd name="T5" fmla="*/ 0 h 1077"/>
                <a:gd name="T6" fmla="*/ 0 w 15"/>
                <a:gd name="T7" fmla="*/ 1 h 1077"/>
                <a:gd name="T8" fmla="*/ 0 w 15"/>
                <a:gd name="T9" fmla="*/ 1 h 10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077"/>
                <a:gd name="T17" fmla="*/ 15 w 15"/>
                <a:gd name="T18" fmla="*/ 1077 h 10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077">
                  <a:moveTo>
                    <a:pt x="0" y="976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077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727272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31" name="Freeform 56"/>
            <p:cNvSpPr>
              <a:spLocks/>
            </p:cNvSpPr>
            <p:nvPr/>
          </p:nvSpPr>
          <p:spPr bwMode="auto">
            <a:xfrm>
              <a:off x="2273" y="2465"/>
              <a:ext cx="82" cy="26"/>
            </a:xfrm>
            <a:custGeom>
              <a:avLst/>
              <a:gdLst>
                <a:gd name="T0" fmla="*/ 0 w 323"/>
                <a:gd name="T1" fmla="*/ 0 h 108"/>
                <a:gd name="T2" fmla="*/ 0 w 323"/>
                <a:gd name="T3" fmla="*/ 0 h 108"/>
                <a:gd name="T4" fmla="*/ 0 w 323"/>
                <a:gd name="T5" fmla="*/ 0 h 108"/>
                <a:gd name="T6" fmla="*/ 0 w 323"/>
                <a:gd name="T7" fmla="*/ 0 h 108"/>
                <a:gd name="T8" fmla="*/ 0 w 323"/>
                <a:gd name="T9" fmla="*/ 0 h 108"/>
                <a:gd name="T10" fmla="*/ 0 w 323"/>
                <a:gd name="T11" fmla="*/ 0 h 108"/>
                <a:gd name="T12" fmla="*/ 0 w 323"/>
                <a:gd name="T13" fmla="*/ 0 h 108"/>
                <a:gd name="T14" fmla="*/ 0 w 323"/>
                <a:gd name="T15" fmla="*/ 0 h 108"/>
                <a:gd name="T16" fmla="*/ 0 w 323"/>
                <a:gd name="T17" fmla="*/ 0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3"/>
                <a:gd name="T28" fmla="*/ 0 h 108"/>
                <a:gd name="T29" fmla="*/ 323 w 323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3" h="108">
                  <a:moveTo>
                    <a:pt x="0" y="108"/>
                  </a:moveTo>
                  <a:lnTo>
                    <a:pt x="0" y="0"/>
                  </a:lnTo>
                  <a:lnTo>
                    <a:pt x="323" y="0"/>
                  </a:lnTo>
                  <a:lnTo>
                    <a:pt x="323" y="108"/>
                  </a:lnTo>
                  <a:lnTo>
                    <a:pt x="128" y="108"/>
                  </a:lnTo>
                  <a:lnTo>
                    <a:pt x="128" y="16"/>
                  </a:lnTo>
                  <a:lnTo>
                    <a:pt x="66" y="16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8F8F8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32" name="Freeform 57"/>
            <p:cNvSpPr>
              <a:spLocks/>
            </p:cNvSpPr>
            <p:nvPr/>
          </p:nvSpPr>
          <p:spPr bwMode="auto">
            <a:xfrm>
              <a:off x="2273" y="2504"/>
              <a:ext cx="82" cy="26"/>
            </a:xfrm>
            <a:custGeom>
              <a:avLst/>
              <a:gdLst>
                <a:gd name="T0" fmla="*/ 0 w 323"/>
                <a:gd name="T1" fmla="*/ 0 h 107"/>
                <a:gd name="T2" fmla="*/ 0 w 323"/>
                <a:gd name="T3" fmla="*/ 0 h 107"/>
                <a:gd name="T4" fmla="*/ 0 w 323"/>
                <a:gd name="T5" fmla="*/ 0 h 107"/>
                <a:gd name="T6" fmla="*/ 0 w 323"/>
                <a:gd name="T7" fmla="*/ 0 h 107"/>
                <a:gd name="T8" fmla="*/ 0 w 323"/>
                <a:gd name="T9" fmla="*/ 0 h 107"/>
                <a:gd name="T10" fmla="*/ 0 w 323"/>
                <a:gd name="T11" fmla="*/ 0 h 107"/>
                <a:gd name="T12" fmla="*/ 0 w 323"/>
                <a:gd name="T13" fmla="*/ 0 h 107"/>
                <a:gd name="T14" fmla="*/ 0 w 323"/>
                <a:gd name="T15" fmla="*/ 0 h 107"/>
                <a:gd name="T16" fmla="*/ 0 w 323"/>
                <a:gd name="T17" fmla="*/ 0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3"/>
                <a:gd name="T28" fmla="*/ 0 h 107"/>
                <a:gd name="T29" fmla="*/ 323 w 323"/>
                <a:gd name="T30" fmla="*/ 107 h 1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3" h="107">
                  <a:moveTo>
                    <a:pt x="0" y="107"/>
                  </a:moveTo>
                  <a:lnTo>
                    <a:pt x="0" y="0"/>
                  </a:lnTo>
                  <a:lnTo>
                    <a:pt x="323" y="0"/>
                  </a:lnTo>
                  <a:lnTo>
                    <a:pt x="323" y="107"/>
                  </a:lnTo>
                  <a:lnTo>
                    <a:pt x="284" y="107"/>
                  </a:lnTo>
                  <a:lnTo>
                    <a:pt x="284" y="88"/>
                  </a:lnTo>
                  <a:lnTo>
                    <a:pt x="234" y="88"/>
                  </a:lnTo>
                  <a:lnTo>
                    <a:pt x="234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8F8F8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33" name="Freeform 58"/>
            <p:cNvSpPr>
              <a:spLocks/>
            </p:cNvSpPr>
            <p:nvPr/>
          </p:nvSpPr>
          <p:spPr bwMode="auto">
            <a:xfrm>
              <a:off x="2281" y="2513"/>
              <a:ext cx="68" cy="14"/>
            </a:xfrm>
            <a:custGeom>
              <a:avLst/>
              <a:gdLst>
                <a:gd name="T0" fmla="*/ 0 w 272"/>
                <a:gd name="T1" fmla="*/ 0 h 56"/>
                <a:gd name="T2" fmla="*/ 0 w 272"/>
                <a:gd name="T3" fmla="*/ 0 h 56"/>
                <a:gd name="T4" fmla="*/ 0 w 272"/>
                <a:gd name="T5" fmla="*/ 0 h 56"/>
                <a:gd name="T6" fmla="*/ 0 w 272"/>
                <a:gd name="T7" fmla="*/ 0 h 56"/>
                <a:gd name="T8" fmla="*/ 0 w 272"/>
                <a:gd name="T9" fmla="*/ 0 h 56"/>
                <a:gd name="T10" fmla="*/ 0 w 272"/>
                <a:gd name="T11" fmla="*/ 0 h 56"/>
                <a:gd name="T12" fmla="*/ 0 w 272"/>
                <a:gd name="T13" fmla="*/ 0 h 56"/>
                <a:gd name="T14" fmla="*/ 0 w 272"/>
                <a:gd name="T15" fmla="*/ 0 h 56"/>
                <a:gd name="T16" fmla="*/ 0 w 272"/>
                <a:gd name="T17" fmla="*/ 0 h 56"/>
                <a:gd name="T18" fmla="*/ 0 w 272"/>
                <a:gd name="T19" fmla="*/ 0 h 56"/>
                <a:gd name="T20" fmla="*/ 0 w 272"/>
                <a:gd name="T21" fmla="*/ 0 h 56"/>
                <a:gd name="T22" fmla="*/ 0 w 272"/>
                <a:gd name="T23" fmla="*/ 0 h 56"/>
                <a:gd name="T24" fmla="*/ 0 w 272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2"/>
                <a:gd name="T40" fmla="*/ 0 h 56"/>
                <a:gd name="T41" fmla="*/ 272 w 272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2" h="56">
                  <a:moveTo>
                    <a:pt x="0" y="28"/>
                  </a:moveTo>
                  <a:lnTo>
                    <a:pt x="84" y="28"/>
                  </a:lnTo>
                  <a:lnTo>
                    <a:pt x="84" y="0"/>
                  </a:lnTo>
                  <a:lnTo>
                    <a:pt x="184" y="0"/>
                  </a:lnTo>
                  <a:lnTo>
                    <a:pt x="184" y="28"/>
                  </a:lnTo>
                  <a:lnTo>
                    <a:pt x="272" y="28"/>
                  </a:lnTo>
                  <a:lnTo>
                    <a:pt x="272" y="40"/>
                  </a:lnTo>
                  <a:lnTo>
                    <a:pt x="184" y="40"/>
                  </a:lnTo>
                  <a:lnTo>
                    <a:pt x="184" y="56"/>
                  </a:lnTo>
                  <a:lnTo>
                    <a:pt x="84" y="56"/>
                  </a:lnTo>
                  <a:lnTo>
                    <a:pt x="84" y="40"/>
                  </a:lnTo>
                  <a:lnTo>
                    <a:pt x="0" y="4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34" name="Freeform 59"/>
            <p:cNvSpPr>
              <a:spLocks/>
            </p:cNvSpPr>
            <p:nvPr/>
          </p:nvSpPr>
          <p:spPr bwMode="auto">
            <a:xfrm>
              <a:off x="2302" y="2513"/>
              <a:ext cx="25" cy="8"/>
            </a:xfrm>
            <a:custGeom>
              <a:avLst/>
              <a:gdLst>
                <a:gd name="T0" fmla="*/ 0 w 100"/>
                <a:gd name="T1" fmla="*/ 0 h 28"/>
                <a:gd name="T2" fmla="*/ 0 w 100"/>
                <a:gd name="T3" fmla="*/ 0 h 28"/>
                <a:gd name="T4" fmla="*/ 0 w 100"/>
                <a:gd name="T5" fmla="*/ 0 h 28"/>
                <a:gd name="T6" fmla="*/ 0 w 100"/>
                <a:gd name="T7" fmla="*/ 0 h 28"/>
                <a:gd name="T8" fmla="*/ 0 w 100"/>
                <a:gd name="T9" fmla="*/ 0 h 28"/>
                <a:gd name="T10" fmla="*/ 0 w 100"/>
                <a:gd name="T11" fmla="*/ 0 h 28"/>
                <a:gd name="T12" fmla="*/ 0 w 10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28"/>
                <a:gd name="T23" fmla="*/ 100 w 10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28">
                  <a:moveTo>
                    <a:pt x="0" y="28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28"/>
                  </a:lnTo>
                  <a:lnTo>
                    <a:pt x="82" y="21"/>
                  </a:lnTo>
                  <a:lnTo>
                    <a:pt x="18" y="2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727272"/>
            </a:solidFill>
            <a:ln w="0">
              <a:solidFill>
                <a:srgbClr val="72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35" name="Freeform 60"/>
            <p:cNvSpPr>
              <a:spLocks/>
            </p:cNvSpPr>
            <p:nvPr/>
          </p:nvSpPr>
          <p:spPr bwMode="auto">
            <a:xfrm>
              <a:off x="2302" y="2513"/>
              <a:ext cx="25" cy="5"/>
            </a:xfrm>
            <a:custGeom>
              <a:avLst/>
              <a:gdLst>
                <a:gd name="T0" fmla="*/ 0 w 100"/>
                <a:gd name="T1" fmla="*/ 0 h 21"/>
                <a:gd name="T2" fmla="*/ 0 w 100"/>
                <a:gd name="T3" fmla="*/ 0 h 21"/>
                <a:gd name="T4" fmla="*/ 0 w 100"/>
                <a:gd name="T5" fmla="*/ 0 h 21"/>
                <a:gd name="T6" fmla="*/ 0 w 100"/>
                <a:gd name="T7" fmla="*/ 0 h 21"/>
                <a:gd name="T8" fmla="*/ 0 w 10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21"/>
                <a:gd name="T17" fmla="*/ 100 w 10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21">
                  <a:moveTo>
                    <a:pt x="0" y="0"/>
                  </a:moveTo>
                  <a:lnTo>
                    <a:pt x="18" y="21"/>
                  </a:lnTo>
                  <a:lnTo>
                    <a:pt x="85" y="21"/>
                  </a:lnTo>
                  <a:lnTo>
                    <a:pt x="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36" name="Line 61"/>
            <p:cNvSpPr>
              <a:spLocks noChangeShapeType="1"/>
            </p:cNvSpPr>
            <p:nvPr/>
          </p:nvSpPr>
          <p:spPr bwMode="auto">
            <a:xfrm>
              <a:off x="2305" y="2522"/>
              <a:ext cx="22" cy="1"/>
            </a:xfrm>
            <a:prstGeom prst="line">
              <a:avLst/>
            </a:prstGeom>
            <a:noFill/>
            <a:ln w="0">
              <a:solidFill>
                <a:srgbClr val="72727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37" name="Rectangle 62"/>
            <p:cNvSpPr>
              <a:spLocks noChangeArrowheads="1"/>
            </p:cNvSpPr>
            <p:nvPr/>
          </p:nvSpPr>
          <p:spPr bwMode="auto">
            <a:xfrm>
              <a:off x="2273" y="2530"/>
              <a:ext cx="82" cy="4"/>
            </a:xfrm>
            <a:prstGeom prst="rect">
              <a:avLst/>
            </a:prstGeom>
            <a:solidFill>
              <a:srgbClr val="727272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38" name="Freeform 63"/>
            <p:cNvSpPr>
              <a:spLocks/>
            </p:cNvSpPr>
            <p:nvPr/>
          </p:nvSpPr>
          <p:spPr bwMode="auto">
            <a:xfrm>
              <a:off x="2273" y="2526"/>
              <a:ext cx="82" cy="4"/>
            </a:xfrm>
            <a:custGeom>
              <a:avLst/>
              <a:gdLst>
                <a:gd name="T0" fmla="*/ 0 w 326"/>
                <a:gd name="T1" fmla="*/ 0 h 19"/>
                <a:gd name="T2" fmla="*/ 0 w 326"/>
                <a:gd name="T3" fmla="*/ 0 h 19"/>
                <a:gd name="T4" fmla="*/ 0 w 326"/>
                <a:gd name="T5" fmla="*/ 0 h 19"/>
                <a:gd name="T6" fmla="*/ 0 w 326"/>
                <a:gd name="T7" fmla="*/ 0 h 19"/>
                <a:gd name="T8" fmla="*/ 0 w 326"/>
                <a:gd name="T9" fmla="*/ 0 h 19"/>
                <a:gd name="T10" fmla="*/ 0 w 3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6"/>
                <a:gd name="T19" fmla="*/ 0 h 19"/>
                <a:gd name="T20" fmla="*/ 326 w 32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6" h="19">
                  <a:moveTo>
                    <a:pt x="0" y="19"/>
                  </a:moveTo>
                  <a:lnTo>
                    <a:pt x="232" y="19"/>
                  </a:lnTo>
                  <a:lnTo>
                    <a:pt x="232" y="0"/>
                  </a:lnTo>
                  <a:lnTo>
                    <a:pt x="288" y="0"/>
                  </a:lnTo>
                  <a:lnTo>
                    <a:pt x="288" y="19"/>
                  </a:lnTo>
                  <a:lnTo>
                    <a:pt x="326" y="19"/>
                  </a:lnTo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39" name="Line 64"/>
            <p:cNvSpPr>
              <a:spLocks noChangeShapeType="1"/>
            </p:cNvSpPr>
            <p:nvPr/>
          </p:nvSpPr>
          <p:spPr bwMode="auto">
            <a:xfrm>
              <a:off x="2273" y="2530"/>
              <a:ext cx="82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40" name="Rectangle 65"/>
            <p:cNvSpPr>
              <a:spLocks noChangeArrowheads="1"/>
            </p:cNvSpPr>
            <p:nvPr/>
          </p:nvSpPr>
          <p:spPr bwMode="auto">
            <a:xfrm>
              <a:off x="2333" y="2526"/>
              <a:ext cx="11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41" name="Rectangle 66"/>
            <p:cNvSpPr>
              <a:spLocks noChangeArrowheads="1"/>
            </p:cNvSpPr>
            <p:nvPr/>
          </p:nvSpPr>
          <p:spPr bwMode="auto">
            <a:xfrm>
              <a:off x="2335" y="2527"/>
              <a:ext cx="8" cy="3"/>
            </a:xfrm>
            <a:prstGeom prst="rect">
              <a:avLst/>
            </a:prstGeom>
            <a:solidFill>
              <a:srgbClr val="4181FF"/>
            </a:solidFill>
            <a:ln w="0">
              <a:solidFill>
                <a:srgbClr val="4181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42" name="Line 67"/>
            <p:cNvSpPr>
              <a:spLocks noChangeShapeType="1"/>
            </p:cNvSpPr>
            <p:nvPr/>
          </p:nvSpPr>
          <p:spPr bwMode="auto">
            <a:xfrm>
              <a:off x="2278" y="2588"/>
              <a:ext cx="73" cy="1"/>
            </a:xfrm>
            <a:prstGeom prst="line">
              <a:avLst/>
            </a:prstGeom>
            <a:noFill/>
            <a:ln w="0">
              <a:solidFill>
                <a:srgbClr val="72727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43" name="Rectangle 68"/>
            <p:cNvSpPr>
              <a:spLocks noChangeArrowheads="1"/>
            </p:cNvSpPr>
            <p:nvPr/>
          </p:nvSpPr>
          <p:spPr bwMode="auto">
            <a:xfrm>
              <a:off x="2273" y="2546"/>
              <a:ext cx="82" cy="26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8F8F8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44" name="Line 69"/>
            <p:cNvSpPr>
              <a:spLocks noChangeShapeType="1"/>
            </p:cNvSpPr>
            <p:nvPr/>
          </p:nvSpPr>
          <p:spPr bwMode="auto">
            <a:xfrm>
              <a:off x="2278" y="2592"/>
              <a:ext cx="73" cy="1"/>
            </a:xfrm>
            <a:prstGeom prst="line">
              <a:avLst/>
            </a:prstGeom>
            <a:noFill/>
            <a:ln w="0">
              <a:solidFill>
                <a:srgbClr val="72727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45" name="Rectangle 70"/>
            <p:cNvSpPr>
              <a:spLocks noChangeArrowheads="1"/>
            </p:cNvSpPr>
            <p:nvPr/>
          </p:nvSpPr>
          <p:spPr bwMode="auto">
            <a:xfrm>
              <a:off x="2273" y="2573"/>
              <a:ext cx="82" cy="2"/>
            </a:xfrm>
            <a:prstGeom prst="rect">
              <a:avLst/>
            </a:prstGeom>
            <a:solidFill>
              <a:srgbClr val="727272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46" name="Line 71"/>
            <p:cNvSpPr>
              <a:spLocks noChangeShapeType="1"/>
            </p:cNvSpPr>
            <p:nvPr/>
          </p:nvSpPr>
          <p:spPr bwMode="auto">
            <a:xfrm>
              <a:off x="2315" y="2465"/>
              <a:ext cx="1" cy="38"/>
            </a:xfrm>
            <a:prstGeom prst="line">
              <a:avLst/>
            </a:prstGeom>
            <a:noFill/>
            <a:ln w="0">
              <a:solidFill>
                <a:srgbClr val="72727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47" name="Freeform 72"/>
            <p:cNvSpPr>
              <a:spLocks/>
            </p:cNvSpPr>
            <p:nvPr/>
          </p:nvSpPr>
          <p:spPr bwMode="auto">
            <a:xfrm>
              <a:off x="2209" y="2838"/>
              <a:ext cx="212" cy="10"/>
            </a:xfrm>
            <a:custGeom>
              <a:avLst/>
              <a:gdLst>
                <a:gd name="T0" fmla="*/ 0 w 851"/>
                <a:gd name="T1" fmla="*/ 0 h 37"/>
                <a:gd name="T2" fmla="*/ 0 w 851"/>
                <a:gd name="T3" fmla="*/ 0 h 37"/>
                <a:gd name="T4" fmla="*/ 0 w 851"/>
                <a:gd name="T5" fmla="*/ 0 h 37"/>
                <a:gd name="T6" fmla="*/ 0 w 851"/>
                <a:gd name="T7" fmla="*/ 0 h 37"/>
                <a:gd name="T8" fmla="*/ 0 w 851"/>
                <a:gd name="T9" fmla="*/ 0 h 37"/>
                <a:gd name="T10" fmla="*/ 0 w 851"/>
                <a:gd name="T11" fmla="*/ 0 h 37"/>
                <a:gd name="T12" fmla="*/ 1 w 851"/>
                <a:gd name="T13" fmla="*/ 0 h 37"/>
                <a:gd name="T14" fmla="*/ 1 w 851"/>
                <a:gd name="T15" fmla="*/ 0 h 37"/>
                <a:gd name="T16" fmla="*/ 0 w 851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1"/>
                <a:gd name="T28" fmla="*/ 0 h 37"/>
                <a:gd name="T29" fmla="*/ 851 w 851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1" h="37">
                  <a:moveTo>
                    <a:pt x="0" y="37"/>
                  </a:moveTo>
                  <a:lnTo>
                    <a:pt x="0" y="19"/>
                  </a:lnTo>
                  <a:lnTo>
                    <a:pt x="198" y="0"/>
                  </a:lnTo>
                  <a:lnTo>
                    <a:pt x="198" y="16"/>
                  </a:lnTo>
                  <a:lnTo>
                    <a:pt x="653" y="16"/>
                  </a:lnTo>
                  <a:lnTo>
                    <a:pt x="653" y="0"/>
                  </a:lnTo>
                  <a:lnTo>
                    <a:pt x="851" y="19"/>
                  </a:lnTo>
                  <a:lnTo>
                    <a:pt x="851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8F8F8F"/>
            </a:solidFill>
            <a:ln w="0">
              <a:solidFill>
                <a:srgbClr val="D2D2D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48" name="Freeform 73"/>
            <p:cNvSpPr>
              <a:spLocks/>
            </p:cNvSpPr>
            <p:nvPr/>
          </p:nvSpPr>
          <p:spPr bwMode="auto">
            <a:xfrm>
              <a:off x="2275" y="2469"/>
              <a:ext cx="81" cy="22"/>
            </a:xfrm>
            <a:custGeom>
              <a:avLst/>
              <a:gdLst>
                <a:gd name="T0" fmla="*/ 0 w 319"/>
                <a:gd name="T1" fmla="*/ 0 h 88"/>
                <a:gd name="T2" fmla="*/ 0 w 319"/>
                <a:gd name="T3" fmla="*/ 0 h 88"/>
                <a:gd name="T4" fmla="*/ 0 w 319"/>
                <a:gd name="T5" fmla="*/ 0 h 88"/>
                <a:gd name="T6" fmla="*/ 0 w 319"/>
                <a:gd name="T7" fmla="*/ 0 h 88"/>
                <a:gd name="T8" fmla="*/ 0 w 319"/>
                <a:gd name="T9" fmla="*/ 0 h 88"/>
                <a:gd name="T10" fmla="*/ 0 w 31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9"/>
                <a:gd name="T19" fmla="*/ 0 h 88"/>
                <a:gd name="T20" fmla="*/ 319 w 31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9" h="88">
                  <a:moveTo>
                    <a:pt x="0" y="88"/>
                  </a:moveTo>
                  <a:lnTo>
                    <a:pt x="60" y="88"/>
                  </a:lnTo>
                  <a:lnTo>
                    <a:pt x="60" y="0"/>
                  </a:lnTo>
                  <a:lnTo>
                    <a:pt x="128" y="0"/>
                  </a:lnTo>
                  <a:lnTo>
                    <a:pt x="128" y="88"/>
                  </a:lnTo>
                  <a:lnTo>
                    <a:pt x="319" y="88"/>
                  </a:lnTo>
                </a:path>
              </a:pathLst>
            </a:cu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49" name="Rectangle 74"/>
            <p:cNvSpPr>
              <a:spLocks noChangeArrowheads="1"/>
            </p:cNvSpPr>
            <p:nvPr/>
          </p:nvSpPr>
          <p:spPr bwMode="auto">
            <a:xfrm>
              <a:off x="2291" y="2469"/>
              <a:ext cx="16" cy="2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50" name="Freeform 75"/>
            <p:cNvSpPr>
              <a:spLocks/>
            </p:cNvSpPr>
            <p:nvPr/>
          </p:nvSpPr>
          <p:spPr bwMode="auto">
            <a:xfrm>
              <a:off x="2291" y="2475"/>
              <a:ext cx="17" cy="16"/>
            </a:xfrm>
            <a:custGeom>
              <a:avLst/>
              <a:gdLst>
                <a:gd name="T0" fmla="*/ 0 w 66"/>
                <a:gd name="T1" fmla="*/ 0 h 67"/>
                <a:gd name="T2" fmla="*/ 0 w 66"/>
                <a:gd name="T3" fmla="*/ 0 h 67"/>
                <a:gd name="T4" fmla="*/ 0 w 66"/>
                <a:gd name="T5" fmla="*/ 0 h 67"/>
                <a:gd name="T6" fmla="*/ 0 w 66"/>
                <a:gd name="T7" fmla="*/ 0 h 67"/>
                <a:gd name="T8" fmla="*/ 0 w 66"/>
                <a:gd name="T9" fmla="*/ 0 h 67"/>
                <a:gd name="T10" fmla="*/ 0 w 66"/>
                <a:gd name="T11" fmla="*/ 0 h 67"/>
                <a:gd name="T12" fmla="*/ 0 w 66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67"/>
                <a:gd name="T23" fmla="*/ 66 w 66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67">
                  <a:moveTo>
                    <a:pt x="8" y="61"/>
                  </a:moveTo>
                  <a:lnTo>
                    <a:pt x="8" y="0"/>
                  </a:lnTo>
                  <a:lnTo>
                    <a:pt x="54" y="0"/>
                  </a:lnTo>
                  <a:lnTo>
                    <a:pt x="54" y="63"/>
                  </a:lnTo>
                  <a:lnTo>
                    <a:pt x="66" y="67"/>
                  </a:lnTo>
                  <a:lnTo>
                    <a:pt x="0" y="67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51" name="Rectangle 76"/>
            <p:cNvSpPr>
              <a:spLocks noChangeArrowheads="1"/>
            </p:cNvSpPr>
            <p:nvPr/>
          </p:nvSpPr>
          <p:spPr bwMode="auto">
            <a:xfrm>
              <a:off x="2293" y="2477"/>
              <a:ext cx="10" cy="1"/>
            </a:xfrm>
            <a:prstGeom prst="rect">
              <a:avLst/>
            </a:prstGeom>
            <a:solidFill>
              <a:srgbClr val="FF4070"/>
            </a:solidFill>
            <a:ln w="0">
              <a:solidFill>
                <a:srgbClr val="FF407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52" name="Rectangle 77"/>
            <p:cNvSpPr>
              <a:spLocks noChangeArrowheads="1"/>
            </p:cNvSpPr>
            <p:nvPr/>
          </p:nvSpPr>
          <p:spPr bwMode="auto">
            <a:xfrm>
              <a:off x="2293" y="2479"/>
              <a:ext cx="10" cy="12"/>
            </a:xfrm>
            <a:prstGeom prst="rect">
              <a:avLst/>
            </a:prstGeom>
            <a:solidFill>
              <a:srgbClr val="C20000"/>
            </a:solidFill>
            <a:ln w="0">
              <a:solidFill>
                <a:srgbClr val="C2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53" name="Rectangle 78"/>
            <p:cNvSpPr>
              <a:spLocks noChangeArrowheads="1"/>
            </p:cNvSpPr>
            <p:nvPr/>
          </p:nvSpPr>
          <p:spPr bwMode="auto">
            <a:xfrm>
              <a:off x="2281" y="2513"/>
              <a:ext cx="3" cy="3"/>
            </a:xfrm>
            <a:prstGeom prst="rect">
              <a:avLst/>
            </a:prstGeom>
            <a:solidFill>
              <a:srgbClr val="42FFC7"/>
            </a:solidFill>
            <a:ln w="0">
              <a:solidFill>
                <a:srgbClr val="00828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54" name="Rectangle 79"/>
            <p:cNvSpPr>
              <a:spLocks noChangeArrowheads="1"/>
            </p:cNvSpPr>
            <p:nvPr/>
          </p:nvSpPr>
          <p:spPr bwMode="auto">
            <a:xfrm>
              <a:off x="2281" y="2486"/>
              <a:ext cx="3" cy="2"/>
            </a:xfrm>
            <a:prstGeom prst="rect">
              <a:avLst/>
            </a:prstGeom>
            <a:solidFill>
              <a:srgbClr val="42FFC7"/>
            </a:solidFill>
            <a:ln w="0">
              <a:solidFill>
                <a:srgbClr val="00828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55" name="Freeform 80"/>
            <p:cNvSpPr>
              <a:spLocks/>
            </p:cNvSpPr>
            <p:nvPr/>
          </p:nvSpPr>
          <p:spPr bwMode="auto">
            <a:xfrm>
              <a:off x="2319" y="2896"/>
              <a:ext cx="413" cy="81"/>
            </a:xfrm>
            <a:custGeom>
              <a:avLst/>
              <a:gdLst>
                <a:gd name="T0" fmla="*/ 2 w 1650"/>
                <a:gd name="T1" fmla="*/ 0 h 324"/>
                <a:gd name="T2" fmla="*/ 2 w 1650"/>
                <a:gd name="T3" fmla="*/ 0 h 324"/>
                <a:gd name="T4" fmla="*/ 2 w 1650"/>
                <a:gd name="T5" fmla="*/ 0 h 324"/>
                <a:gd name="T6" fmla="*/ 2 w 1650"/>
                <a:gd name="T7" fmla="*/ 0 h 324"/>
                <a:gd name="T8" fmla="*/ 2 w 1650"/>
                <a:gd name="T9" fmla="*/ 0 h 324"/>
                <a:gd name="T10" fmla="*/ 2 w 1650"/>
                <a:gd name="T11" fmla="*/ 0 h 324"/>
                <a:gd name="T12" fmla="*/ 2 w 1650"/>
                <a:gd name="T13" fmla="*/ 0 h 324"/>
                <a:gd name="T14" fmla="*/ 2 w 1650"/>
                <a:gd name="T15" fmla="*/ 0 h 324"/>
                <a:gd name="T16" fmla="*/ 2 w 1650"/>
                <a:gd name="T17" fmla="*/ 0 h 324"/>
                <a:gd name="T18" fmla="*/ 2 w 1650"/>
                <a:gd name="T19" fmla="*/ 0 h 324"/>
                <a:gd name="T20" fmla="*/ 0 w 1650"/>
                <a:gd name="T21" fmla="*/ 0 h 324"/>
                <a:gd name="T22" fmla="*/ 0 w 1650"/>
                <a:gd name="T23" fmla="*/ 0 h 324"/>
                <a:gd name="T24" fmla="*/ 0 w 1650"/>
                <a:gd name="T25" fmla="*/ 0 h 324"/>
                <a:gd name="T26" fmla="*/ 0 w 1650"/>
                <a:gd name="T27" fmla="*/ 0 h 324"/>
                <a:gd name="T28" fmla="*/ 0 w 1650"/>
                <a:gd name="T29" fmla="*/ 0 h 324"/>
                <a:gd name="T30" fmla="*/ 0 w 1650"/>
                <a:gd name="T31" fmla="*/ 0 h 324"/>
                <a:gd name="T32" fmla="*/ 0 w 1650"/>
                <a:gd name="T33" fmla="*/ 0 h 324"/>
                <a:gd name="T34" fmla="*/ 0 w 1650"/>
                <a:gd name="T35" fmla="*/ 0 h 324"/>
                <a:gd name="T36" fmla="*/ 0 w 1650"/>
                <a:gd name="T37" fmla="*/ 0 h 324"/>
                <a:gd name="T38" fmla="*/ 0 w 1650"/>
                <a:gd name="T39" fmla="*/ 0 h 324"/>
                <a:gd name="T40" fmla="*/ 2 w 1650"/>
                <a:gd name="T41" fmla="*/ 0 h 3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0"/>
                <a:gd name="T64" fmla="*/ 0 h 324"/>
                <a:gd name="T65" fmla="*/ 1650 w 1650"/>
                <a:gd name="T66" fmla="*/ 324 h 3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0" h="324">
                  <a:moveTo>
                    <a:pt x="1571" y="0"/>
                  </a:moveTo>
                  <a:lnTo>
                    <a:pt x="1586" y="89"/>
                  </a:lnTo>
                  <a:lnTo>
                    <a:pt x="1612" y="171"/>
                  </a:lnTo>
                  <a:lnTo>
                    <a:pt x="1648" y="255"/>
                  </a:lnTo>
                  <a:lnTo>
                    <a:pt x="1650" y="265"/>
                  </a:lnTo>
                  <a:lnTo>
                    <a:pt x="1650" y="278"/>
                  </a:lnTo>
                  <a:lnTo>
                    <a:pt x="1645" y="290"/>
                  </a:lnTo>
                  <a:lnTo>
                    <a:pt x="1648" y="303"/>
                  </a:lnTo>
                  <a:lnTo>
                    <a:pt x="1645" y="316"/>
                  </a:lnTo>
                  <a:lnTo>
                    <a:pt x="1633" y="324"/>
                  </a:lnTo>
                  <a:lnTo>
                    <a:pt x="20" y="322"/>
                  </a:lnTo>
                  <a:lnTo>
                    <a:pt x="8" y="313"/>
                  </a:lnTo>
                  <a:lnTo>
                    <a:pt x="2" y="303"/>
                  </a:lnTo>
                  <a:lnTo>
                    <a:pt x="8" y="290"/>
                  </a:lnTo>
                  <a:lnTo>
                    <a:pt x="2" y="278"/>
                  </a:lnTo>
                  <a:lnTo>
                    <a:pt x="0" y="265"/>
                  </a:lnTo>
                  <a:lnTo>
                    <a:pt x="2" y="255"/>
                  </a:lnTo>
                  <a:lnTo>
                    <a:pt x="40" y="171"/>
                  </a:lnTo>
                  <a:lnTo>
                    <a:pt x="62" y="89"/>
                  </a:lnTo>
                  <a:lnTo>
                    <a:pt x="79" y="0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72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56" name="Freeform 81"/>
            <p:cNvSpPr>
              <a:spLocks/>
            </p:cNvSpPr>
            <p:nvPr/>
          </p:nvSpPr>
          <p:spPr bwMode="auto">
            <a:xfrm>
              <a:off x="2323" y="2964"/>
              <a:ext cx="404" cy="5"/>
            </a:xfrm>
            <a:custGeom>
              <a:avLst/>
              <a:gdLst>
                <a:gd name="T0" fmla="*/ 2 w 1610"/>
                <a:gd name="T1" fmla="*/ 0 h 18"/>
                <a:gd name="T2" fmla="*/ 2 w 1610"/>
                <a:gd name="T3" fmla="*/ 0 h 18"/>
                <a:gd name="T4" fmla="*/ 2 w 1610"/>
                <a:gd name="T5" fmla="*/ 0 h 18"/>
                <a:gd name="T6" fmla="*/ 2 w 1610"/>
                <a:gd name="T7" fmla="*/ 0 h 18"/>
                <a:gd name="T8" fmla="*/ 0 w 1610"/>
                <a:gd name="T9" fmla="*/ 0 h 18"/>
                <a:gd name="T10" fmla="*/ 0 w 1610"/>
                <a:gd name="T11" fmla="*/ 0 h 18"/>
                <a:gd name="T12" fmla="*/ 0 w 1610"/>
                <a:gd name="T13" fmla="*/ 0 h 18"/>
                <a:gd name="T14" fmla="*/ 0 w 1610"/>
                <a:gd name="T15" fmla="*/ 0 h 18"/>
                <a:gd name="T16" fmla="*/ 2 w 1610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0"/>
                <a:gd name="T28" fmla="*/ 0 h 18"/>
                <a:gd name="T29" fmla="*/ 1610 w 1610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0" h="18">
                  <a:moveTo>
                    <a:pt x="1607" y="0"/>
                  </a:moveTo>
                  <a:lnTo>
                    <a:pt x="1610" y="6"/>
                  </a:lnTo>
                  <a:lnTo>
                    <a:pt x="1607" y="12"/>
                  </a:lnTo>
                  <a:lnTo>
                    <a:pt x="1607" y="18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6"/>
                  </a:lnTo>
                  <a:lnTo>
                    <a:pt x="6" y="0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57" name="Freeform 82"/>
            <p:cNvSpPr>
              <a:spLocks/>
            </p:cNvSpPr>
            <p:nvPr/>
          </p:nvSpPr>
          <p:spPr bwMode="auto">
            <a:xfrm>
              <a:off x="2345" y="2921"/>
              <a:ext cx="68" cy="32"/>
            </a:xfrm>
            <a:custGeom>
              <a:avLst/>
              <a:gdLst>
                <a:gd name="T0" fmla="*/ 0 w 273"/>
                <a:gd name="T1" fmla="*/ 0 h 130"/>
                <a:gd name="T2" fmla="*/ 0 w 273"/>
                <a:gd name="T3" fmla="*/ 0 h 130"/>
                <a:gd name="T4" fmla="*/ 0 w 273"/>
                <a:gd name="T5" fmla="*/ 0 h 130"/>
                <a:gd name="T6" fmla="*/ 0 w 273"/>
                <a:gd name="T7" fmla="*/ 0 h 130"/>
                <a:gd name="T8" fmla="*/ 0 w 273"/>
                <a:gd name="T9" fmla="*/ 0 h 130"/>
                <a:gd name="T10" fmla="*/ 0 w 273"/>
                <a:gd name="T11" fmla="*/ 0 h 130"/>
                <a:gd name="T12" fmla="*/ 0 w 273"/>
                <a:gd name="T13" fmla="*/ 0 h 130"/>
                <a:gd name="T14" fmla="*/ 0 w 273"/>
                <a:gd name="T15" fmla="*/ 0 h 130"/>
                <a:gd name="T16" fmla="*/ 0 w 273"/>
                <a:gd name="T17" fmla="*/ 0 h 130"/>
                <a:gd name="T18" fmla="*/ 0 w 273"/>
                <a:gd name="T19" fmla="*/ 0 h 130"/>
                <a:gd name="T20" fmla="*/ 0 w 273"/>
                <a:gd name="T21" fmla="*/ 0 h 130"/>
                <a:gd name="T22" fmla="*/ 0 w 273"/>
                <a:gd name="T23" fmla="*/ 0 h 130"/>
                <a:gd name="T24" fmla="*/ 0 w 273"/>
                <a:gd name="T25" fmla="*/ 0 h 130"/>
                <a:gd name="T26" fmla="*/ 0 w 273"/>
                <a:gd name="T27" fmla="*/ 0 h 130"/>
                <a:gd name="T28" fmla="*/ 0 w 273"/>
                <a:gd name="T29" fmla="*/ 0 h 130"/>
                <a:gd name="T30" fmla="*/ 0 w 273"/>
                <a:gd name="T31" fmla="*/ 0 h 130"/>
                <a:gd name="T32" fmla="*/ 0 w 273"/>
                <a:gd name="T33" fmla="*/ 0 h 1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3"/>
                <a:gd name="T52" fmla="*/ 0 h 130"/>
                <a:gd name="T53" fmla="*/ 273 w 273"/>
                <a:gd name="T54" fmla="*/ 130 h 1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3" h="130">
                  <a:moveTo>
                    <a:pt x="0" y="130"/>
                  </a:moveTo>
                  <a:lnTo>
                    <a:pt x="24" y="82"/>
                  </a:lnTo>
                  <a:lnTo>
                    <a:pt x="27" y="48"/>
                  </a:lnTo>
                  <a:lnTo>
                    <a:pt x="36" y="0"/>
                  </a:lnTo>
                  <a:lnTo>
                    <a:pt x="80" y="0"/>
                  </a:lnTo>
                  <a:lnTo>
                    <a:pt x="74" y="32"/>
                  </a:lnTo>
                  <a:lnTo>
                    <a:pt x="122" y="32"/>
                  </a:lnTo>
                  <a:lnTo>
                    <a:pt x="113" y="63"/>
                  </a:lnTo>
                  <a:lnTo>
                    <a:pt x="178" y="63"/>
                  </a:lnTo>
                  <a:lnTo>
                    <a:pt x="172" y="88"/>
                  </a:lnTo>
                  <a:lnTo>
                    <a:pt x="273" y="88"/>
                  </a:lnTo>
                  <a:lnTo>
                    <a:pt x="267" y="130"/>
                  </a:lnTo>
                  <a:lnTo>
                    <a:pt x="154" y="130"/>
                  </a:lnTo>
                  <a:lnTo>
                    <a:pt x="160" y="111"/>
                  </a:lnTo>
                  <a:lnTo>
                    <a:pt x="119" y="111"/>
                  </a:lnTo>
                  <a:lnTo>
                    <a:pt x="11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58" name="Freeform 83"/>
            <p:cNvSpPr>
              <a:spLocks/>
            </p:cNvSpPr>
            <p:nvPr/>
          </p:nvSpPr>
          <p:spPr bwMode="auto">
            <a:xfrm>
              <a:off x="2365" y="2922"/>
              <a:ext cx="194" cy="31"/>
            </a:xfrm>
            <a:custGeom>
              <a:avLst/>
              <a:gdLst>
                <a:gd name="T0" fmla="*/ 0 w 780"/>
                <a:gd name="T1" fmla="*/ 0 h 126"/>
                <a:gd name="T2" fmla="*/ 0 w 780"/>
                <a:gd name="T3" fmla="*/ 0 h 126"/>
                <a:gd name="T4" fmla="*/ 0 w 780"/>
                <a:gd name="T5" fmla="*/ 0 h 126"/>
                <a:gd name="T6" fmla="*/ 0 w 780"/>
                <a:gd name="T7" fmla="*/ 0 h 126"/>
                <a:gd name="T8" fmla="*/ 0 w 780"/>
                <a:gd name="T9" fmla="*/ 0 h 126"/>
                <a:gd name="T10" fmla="*/ 0 w 780"/>
                <a:gd name="T11" fmla="*/ 0 h 126"/>
                <a:gd name="T12" fmla="*/ 0 w 780"/>
                <a:gd name="T13" fmla="*/ 0 h 126"/>
                <a:gd name="T14" fmla="*/ 0 w 780"/>
                <a:gd name="T15" fmla="*/ 0 h 126"/>
                <a:gd name="T16" fmla="*/ 1 w 780"/>
                <a:gd name="T17" fmla="*/ 0 h 126"/>
                <a:gd name="T18" fmla="*/ 1 w 780"/>
                <a:gd name="T19" fmla="*/ 0 h 126"/>
                <a:gd name="T20" fmla="*/ 1 w 780"/>
                <a:gd name="T21" fmla="*/ 0 h 126"/>
                <a:gd name="T22" fmla="*/ 1 w 780"/>
                <a:gd name="T23" fmla="*/ 0 h 126"/>
                <a:gd name="T24" fmla="*/ 1 w 780"/>
                <a:gd name="T25" fmla="*/ 0 h 126"/>
                <a:gd name="T26" fmla="*/ 1 w 780"/>
                <a:gd name="T27" fmla="*/ 0 h 126"/>
                <a:gd name="T28" fmla="*/ 1 w 780"/>
                <a:gd name="T29" fmla="*/ 0 h 126"/>
                <a:gd name="T30" fmla="*/ 1 w 780"/>
                <a:gd name="T31" fmla="*/ 0 h 126"/>
                <a:gd name="T32" fmla="*/ 0 w 780"/>
                <a:gd name="T33" fmla="*/ 0 h 1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0"/>
                <a:gd name="T52" fmla="*/ 0 h 126"/>
                <a:gd name="T53" fmla="*/ 780 w 780"/>
                <a:gd name="T54" fmla="*/ 126 h 1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0" h="126">
                  <a:moveTo>
                    <a:pt x="9" y="0"/>
                  </a:moveTo>
                  <a:lnTo>
                    <a:pt x="0" y="25"/>
                  </a:lnTo>
                  <a:lnTo>
                    <a:pt x="45" y="25"/>
                  </a:lnTo>
                  <a:lnTo>
                    <a:pt x="39" y="53"/>
                  </a:lnTo>
                  <a:lnTo>
                    <a:pt x="101" y="53"/>
                  </a:lnTo>
                  <a:lnTo>
                    <a:pt x="98" y="82"/>
                  </a:lnTo>
                  <a:lnTo>
                    <a:pt x="201" y="82"/>
                  </a:lnTo>
                  <a:lnTo>
                    <a:pt x="193" y="126"/>
                  </a:lnTo>
                  <a:lnTo>
                    <a:pt x="595" y="126"/>
                  </a:lnTo>
                  <a:lnTo>
                    <a:pt x="612" y="78"/>
                  </a:lnTo>
                  <a:lnTo>
                    <a:pt x="691" y="78"/>
                  </a:lnTo>
                  <a:lnTo>
                    <a:pt x="703" y="53"/>
                  </a:lnTo>
                  <a:lnTo>
                    <a:pt x="774" y="53"/>
                  </a:lnTo>
                  <a:lnTo>
                    <a:pt x="780" y="31"/>
                  </a:lnTo>
                  <a:lnTo>
                    <a:pt x="757" y="31"/>
                  </a:lnTo>
                  <a:lnTo>
                    <a:pt x="76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D2D2D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59" name="Freeform 84"/>
            <p:cNvSpPr>
              <a:spLocks/>
            </p:cNvSpPr>
            <p:nvPr/>
          </p:nvSpPr>
          <p:spPr bwMode="auto">
            <a:xfrm>
              <a:off x="2685" y="2922"/>
              <a:ext cx="19" cy="30"/>
            </a:xfrm>
            <a:custGeom>
              <a:avLst/>
              <a:gdLst>
                <a:gd name="T0" fmla="*/ 0 w 80"/>
                <a:gd name="T1" fmla="*/ 0 h 122"/>
                <a:gd name="T2" fmla="*/ 0 w 80"/>
                <a:gd name="T3" fmla="*/ 0 h 122"/>
                <a:gd name="T4" fmla="*/ 0 w 80"/>
                <a:gd name="T5" fmla="*/ 0 h 122"/>
                <a:gd name="T6" fmla="*/ 0 w 80"/>
                <a:gd name="T7" fmla="*/ 0 h 122"/>
                <a:gd name="T8" fmla="*/ 0 w 80"/>
                <a:gd name="T9" fmla="*/ 0 h 122"/>
                <a:gd name="T10" fmla="*/ 0 w 80"/>
                <a:gd name="T11" fmla="*/ 0 h 122"/>
                <a:gd name="T12" fmla="*/ 0 w 80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122"/>
                <a:gd name="T23" fmla="*/ 80 w 80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122">
                  <a:moveTo>
                    <a:pt x="0" y="0"/>
                  </a:moveTo>
                  <a:lnTo>
                    <a:pt x="44" y="0"/>
                  </a:lnTo>
                  <a:lnTo>
                    <a:pt x="50" y="46"/>
                  </a:lnTo>
                  <a:lnTo>
                    <a:pt x="62" y="82"/>
                  </a:lnTo>
                  <a:lnTo>
                    <a:pt x="80" y="122"/>
                  </a:lnTo>
                  <a:lnTo>
                    <a:pt x="36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60" name="Freeform 85"/>
            <p:cNvSpPr>
              <a:spLocks/>
            </p:cNvSpPr>
            <p:nvPr/>
          </p:nvSpPr>
          <p:spPr bwMode="auto">
            <a:xfrm>
              <a:off x="2516" y="2937"/>
              <a:ext cx="66" cy="16"/>
            </a:xfrm>
            <a:custGeom>
              <a:avLst/>
              <a:gdLst>
                <a:gd name="T0" fmla="*/ 0 w 263"/>
                <a:gd name="T1" fmla="*/ 0 h 67"/>
                <a:gd name="T2" fmla="*/ 0 w 263"/>
                <a:gd name="T3" fmla="*/ 0 h 67"/>
                <a:gd name="T4" fmla="*/ 0 w 263"/>
                <a:gd name="T5" fmla="*/ 0 h 67"/>
                <a:gd name="T6" fmla="*/ 0 w 263"/>
                <a:gd name="T7" fmla="*/ 0 h 67"/>
                <a:gd name="T8" fmla="*/ 0 w 263"/>
                <a:gd name="T9" fmla="*/ 0 h 67"/>
                <a:gd name="T10" fmla="*/ 0 w 263"/>
                <a:gd name="T11" fmla="*/ 0 h 67"/>
                <a:gd name="T12" fmla="*/ 0 w 263"/>
                <a:gd name="T13" fmla="*/ 0 h 67"/>
                <a:gd name="T14" fmla="*/ 0 w 263"/>
                <a:gd name="T15" fmla="*/ 0 h 67"/>
                <a:gd name="T16" fmla="*/ 0 w 263"/>
                <a:gd name="T17" fmla="*/ 0 h 67"/>
                <a:gd name="T18" fmla="*/ 0 w 263"/>
                <a:gd name="T19" fmla="*/ 0 h 67"/>
                <a:gd name="T20" fmla="*/ 0 w 263"/>
                <a:gd name="T21" fmla="*/ 0 h 67"/>
                <a:gd name="T22" fmla="*/ 0 w 263"/>
                <a:gd name="T23" fmla="*/ 0 h 67"/>
                <a:gd name="T24" fmla="*/ 0 w 263"/>
                <a:gd name="T25" fmla="*/ 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3"/>
                <a:gd name="T40" fmla="*/ 0 h 67"/>
                <a:gd name="T41" fmla="*/ 263 w 263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3" h="67">
                  <a:moveTo>
                    <a:pt x="263" y="67"/>
                  </a:moveTo>
                  <a:lnTo>
                    <a:pt x="257" y="23"/>
                  </a:lnTo>
                  <a:lnTo>
                    <a:pt x="257" y="41"/>
                  </a:lnTo>
                  <a:lnTo>
                    <a:pt x="254" y="0"/>
                  </a:lnTo>
                  <a:lnTo>
                    <a:pt x="106" y="0"/>
                  </a:lnTo>
                  <a:lnTo>
                    <a:pt x="94" y="25"/>
                  </a:lnTo>
                  <a:lnTo>
                    <a:pt x="15" y="25"/>
                  </a:lnTo>
                  <a:lnTo>
                    <a:pt x="0" y="67"/>
                  </a:lnTo>
                  <a:lnTo>
                    <a:pt x="100" y="67"/>
                  </a:lnTo>
                  <a:lnTo>
                    <a:pt x="106" y="48"/>
                  </a:lnTo>
                  <a:lnTo>
                    <a:pt x="148" y="48"/>
                  </a:lnTo>
                  <a:lnTo>
                    <a:pt x="142" y="67"/>
                  </a:lnTo>
                  <a:lnTo>
                    <a:pt x="263" y="6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61" name="Freeform 86"/>
            <p:cNvSpPr>
              <a:spLocks/>
            </p:cNvSpPr>
            <p:nvPr/>
          </p:nvSpPr>
          <p:spPr bwMode="auto">
            <a:xfrm>
              <a:off x="2557" y="2922"/>
              <a:ext cx="22" cy="4"/>
            </a:xfrm>
            <a:custGeom>
              <a:avLst/>
              <a:gdLst>
                <a:gd name="T0" fmla="*/ 0 w 85"/>
                <a:gd name="T1" fmla="*/ 0 h 21"/>
                <a:gd name="T2" fmla="*/ 0 w 85"/>
                <a:gd name="T3" fmla="*/ 0 h 21"/>
                <a:gd name="T4" fmla="*/ 0 w 85"/>
                <a:gd name="T5" fmla="*/ 0 h 21"/>
                <a:gd name="T6" fmla="*/ 0 w 85"/>
                <a:gd name="T7" fmla="*/ 0 h 21"/>
                <a:gd name="T8" fmla="*/ 0 w 85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21"/>
                <a:gd name="T17" fmla="*/ 85 w 8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21">
                  <a:moveTo>
                    <a:pt x="85" y="21"/>
                  </a:moveTo>
                  <a:lnTo>
                    <a:pt x="85" y="0"/>
                  </a:lnTo>
                  <a:lnTo>
                    <a:pt x="8" y="0"/>
                  </a:lnTo>
                  <a:lnTo>
                    <a:pt x="0" y="21"/>
                  </a:lnTo>
                  <a:lnTo>
                    <a:pt x="85" y="21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62" name="Freeform 87"/>
            <p:cNvSpPr>
              <a:spLocks/>
            </p:cNvSpPr>
            <p:nvPr/>
          </p:nvSpPr>
          <p:spPr bwMode="auto">
            <a:xfrm>
              <a:off x="2562" y="2929"/>
              <a:ext cx="17" cy="7"/>
            </a:xfrm>
            <a:custGeom>
              <a:avLst/>
              <a:gdLst>
                <a:gd name="T0" fmla="*/ 0 w 68"/>
                <a:gd name="T1" fmla="*/ 0 h 22"/>
                <a:gd name="T2" fmla="*/ 0 w 68"/>
                <a:gd name="T3" fmla="*/ 0 h 22"/>
                <a:gd name="T4" fmla="*/ 0 w 68"/>
                <a:gd name="T5" fmla="*/ 0 h 22"/>
                <a:gd name="T6" fmla="*/ 0 w 68"/>
                <a:gd name="T7" fmla="*/ 0 h 22"/>
                <a:gd name="T8" fmla="*/ 0 w 6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2"/>
                <a:gd name="T17" fmla="*/ 68 w 6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2">
                  <a:moveTo>
                    <a:pt x="68" y="22"/>
                  </a:moveTo>
                  <a:lnTo>
                    <a:pt x="68" y="0"/>
                  </a:lnTo>
                  <a:lnTo>
                    <a:pt x="3" y="0"/>
                  </a:lnTo>
                  <a:lnTo>
                    <a:pt x="0" y="22"/>
                  </a:lnTo>
                  <a:lnTo>
                    <a:pt x="68" y="2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D2D2D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63" name="Freeform 88"/>
            <p:cNvSpPr>
              <a:spLocks/>
            </p:cNvSpPr>
            <p:nvPr/>
          </p:nvSpPr>
          <p:spPr bwMode="auto">
            <a:xfrm>
              <a:off x="2636" y="2922"/>
              <a:ext cx="52" cy="31"/>
            </a:xfrm>
            <a:custGeom>
              <a:avLst/>
              <a:gdLst>
                <a:gd name="T0" fmla="*/ 0 w 214"/>
                <a:gd name="T1" fmla="*/ 0 h 126"/>
                <a:gd name="T2" fmla="*/ 0 w 214"/>
                <a:gd name="T3" fmla="*/ 0 h 126"/>
                <a:gd name="T4" fmla="*/ 0 w 214"/>
                <a:gd name="T5" fmla="*/ 0 h 126"/>
                <a:gd name="T6" fmla="*/ 0 w 214"/>
                <a:gd name="T7" fmla="*/ 0 h 126"/>
                <a:gd name="T8" fmla="*/ 0 w 214"/>
                <a:gd name="T9" fmla="*/ 0 h 126"/>
                <a:gd name="T10" fmla="*/ 0 w 214"/>
                <a:gd name="T11" fmla="*/ 0 h 126"/>
                <a:gd name="T12" fmla="*/ 0 w 214"/>
                <a:gd name="T13" fmla="*/ 0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4"/>
                <a:gd name="T22" fmla="*/ 0 h 126"/>
                <a:gd name="T23" fmla="*/ 214 w 214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4" h="126">
                  <a:moveTo>
                    <a:pt x="178" y="0"/>
                  </a:moveTo>
                  <a:lnTo>
                    <a:pt x="0" y="0"/>
                  </a:lnTo>
                  <a:lnTo>
                    <a:pt x="10" y="44"/>
                  </a:lnTo>
                  <a:lnTo>
                    <a:pt x="22" y="90"/>
                  </a:lnTo>
                  <a:lnTo>
                    <a:pt x="38" y="126"/>
                  </a:lnTo>
                  <a:lnTo>
                    <a:pt x="214" y="1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64" name="Freeform 89"/>
            <p:cNvSpPr>
              <a:spLocks/>
            </p:cNvSpPr>
            <p:nvPr/>
          </p:nvSpPr>
          <p:spPr bwMode="auto">
            <a:xfrm>
              <a:off x="2584" y="2922"/>
              <a:ext cx="48" cy="16"/>
            </a:xfrm>
            <a:custGeom>
              <a:avLst/>
              <a:gdLst>
                <a:gd name="T0" fmla="*/ 0 w 195"/>
                <a:gd name="T1" fmla="*/ 0 h 69"/>
                <a:gd name="T2" fmla="*/ 0 w 195"/>
                <a:gd name="T3" fmla="*/ 0 h 69"/>
                <a:gd name="T4" fmla="*/ 0 w 195"/>
                <a:gd name="T5" fmla="*/ 0 h 69"/>
                <a:gd name="T6" fmla="*/ 0 w 195"/>
                <a:gd name="T7" fmla="*/ 0 h 69"/>
                <a:gd name="T8" fmla="*/ 0 w 195"/>
                <a:gd name="T9" fmla="*/ 0 h 69"/>
                <a:gd name="T10" fmla="*/ 0 w 195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69"/>
                <a:gd name="T20" fmla="*/ 195 w 195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69">
                  <a:moveTo>
                    <a:pt x="179" y="0"/>
                  </a:moveTo>
                  <a:lnTo>
                    <a:pt x="3" y="0"/>
                  </a:lnTo>
                  <a:lnTo>
                    <a:pt x="0" y="21"/>
                  </a:lnTo>
                  <a:lnTo>
                    <a:pt x="11" y="69"/>
                  </a:lnTo>
                  <a:lnTo>
                    <a:pt x="195" y="6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65" name="Freeform 90"/>
            <p:cNvSpPr>
              <a:spLocks/>
            </p:cNvSpPr>
            <p:nvPr/>
          </p:nvSpPr>
          <p:spPr bwMode="auto">
            <a:xfrm>
              <a:off x="2584" y="2907"/>
              <a:ext cx="44" cy="10"/>
            </a:xfrm>
            <a:custGeom>
              <a:avLst/>
              <a:gdLst>
                <a:gd name="T0" fmla="*/ 0 w 179"/>
                <a:gd name="T1" fmla="*/ 0 h 41"/>
                <a:gd name="T2" fmla="*/ 0 w 179"/>
                <a:gd name="T3" fmla="*/ 0 h 41"/>
                <a:gd name="T4" fmla="*/ 0 w 179"/>
                <a:gd name="T5" fmla="*/ 0 h 41"/>
                <a:gd name="T6" fmla="*/ 0 w 179"/>
                <a:gd name="T7" fmla="*/ 0 h 41"/>
                <a:gd name="T8" fmla="*/ 0 w 179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41"/>
                <a:gd name="T17" fmla="*/ 179 w 17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41">
                  <a:moveTo>
                    <a:pt x="174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179" y="4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66" name="Freeform 91"/>
            <p:cNvSpPr>
              <a:spLocks/>
            </p:cNvSpPr>
            <p:nvPr/>
          </p:nvSpPr>
          <p:spPr bwMode="auto">
            <a:xfrm>
              <a:off x="2587" y="2942"/>
              <a:ext cx="49" cy="11"/>
            </a:xfrm>
            <a:custGeom>
              <a:avLst/>
              <a:gdLst>
                <a:gd name="T0" fmla="*/ 0 w 198"/>
                <a:gd name="T1" fmla="*/ 0 h 44"/>
                <a:gd name="T2" fmla="*/ 0 w 198"/>
                <a:gd name="T3" fmla="*/ 0 h 44"/>
                <a:gd name="T4" fmla="*/ 0 w 198"/>
                <a:gd name="T5" fmla="*/ 0 h 44"/>
                <a:gd name="T6" fmla="*/ 0 w 198"/>
                <a:gd name="T7" fmla="*/ 0 h 44"/>
                <a:gd name="T8" fmla="*/ 0 w 198"/>
                <a:gd name="T9" fmla="*/ 0 h 44"/>
                <a:gd name="T10" fmla="*/ 0 w 198"/>
                <a:gd name="T11" fmla="*/ 0 h 44"/>
                <a:gd name="T12" fmla="*/ 0 w 198"/>
                <a:gd name="T13" fmla="*/ 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44"/>
                <a:gd name="T23" fmla="*/ 198 w 198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44">
                  <a:moveTo>
                    <a:pt x="18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27"/>
                  </a:lnTo>
                  <a:lnTo>
                    <a:pt x="6" y="44"/>
                  </a:lnTo>
                  <a:lnTo>
                    <a:pt x="198" y="44"/>
                  </a:lnTo>
                  <a:lnTo>
                    <a:pt x="184" y="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67" name="Freeform 92"/>
            <p:cNvSpPr>
              <a:spLocks/>
            </p:cNvSpPr>
            <p:nvPr/>
          </p:nvSpPr>
          <p:spPr bwMode="auto">
            <a:xfrm>
              <a:off x="2632" y="2907"/>
              <a:ext cx="64" cy="10"/>
            </a:xfrm>
            <a:custGeom>
              <a:avLst/>
              <a:gdLst>
                <a:gd name="T0" fmla="*/ 0 w 254"/>
                <a:gd name="T1" fmla="*/ 0 h 41"/>
                <a:gd name="T2" fmla="*/ 0 w 254"/>
                <a:gd name="T3" fmla="*/ 0 h 41"/>
                <a:gd name="T4" fmla="*/ 0 w 254"/>
                <a:gd name="T5" fmla="*/ 0 h 41"/>
                <a:gd name="T6" fmla="*/ 0 w 254"/>
                <a:gd name="T7" fmla="*/ 0 h 41"/>
                <a:gd name="T8" fmla="*/ 0 w 254"/>
                <a:gd name="T9" fmla="*/ 0 h 41"/>
                <a:gd name="T10" fmla="*/ 0 w 254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"/>
                <a:gd name="T19" fmla="*/ 0 h 41"/>
                <a:gd name="T20" fmla="*/ 254 w 254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" h="41">
                  <a:moveTo>
                    <a:pt x="24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8" y="41"/>
                  </a:lnTo>
                  <a:lnTo>
                    <a:pt x="254" y="41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68" name="Freeform 93"/>
            <p:cNvSpPr>
              <a:spLocks/>
            </p:cNvSpPr>
            <p:nvPr/>
          </p:nvSpPr>
          <p:spPr bwMode="auto">
            <a:xfrm>
              <a:off x="2382" y="2907"/>
              <a:ext cx="67" cy="10"/>
            </a:xfrm>
            <a:custGeom>
              <a:avLst/>
              <a:gdLst>
                <a:gd name="T0" fmla="*/ 0 w 266"/>
                <a:gd name="T1" fmla="*/ 0 h 41"/>
                <a:gd name="T2" fmla="*/ 0 w 266"/>
                <a:gd name="T3" fmla="*/ 0 h 41"/>
                <a:gd name="T4" fmla="*/ 0 w 266"/>
                <a:gd name="T5" fmla="*/ 0 h 41"/>
                <a:gd name="T6" fmla="*/ 0 w 266"/>
                <a:gd name="T7" fmla="*/ 0 h 41"/>
                <a:gd name="T8" fmla="*/ 0 w 266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41"/>
                <a:gd name="T17" fmla="*/ 266 w 266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41">
                  <a:moveTo>
                    <a:pt x="12" y="0"/>
                  </a:moveTo>
                  <a:lnTo>
                    <a:pt x="266" y="0"/>
                  </a:lnTo>
                  <a:lnTo>
                    <a:pt x="254" y="41"/>
                  </a:lnTo>
                  <a:lnTo>
                    <a:pt x="0" y="4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D2D2D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69" name="Freeform 94"/>
            <p:cNvSpPr>
              <a:spLocks/>
            </p:cNvSpPr>
            <p:nvPr/>
          </p:nvSpPr>
          <p:spPr bwMode="auto">
            <a:xfrm>
              <a:off x="2451" y="2907"/>
              <a:ext cx="60" cy="10"/>
            </a:xfrm>
            <a:custGeom>
              <a:avLst/>
              <a:gdLst>
                <a:gd name="T0" fmla="*/ 0 w 240"/>
                <a:gd name="T1" fmla="*/ 0 h 41"/>
                <a:gd name="T2" fmla="*/ 0 w 240"/>
                <a:gd name="T3" fmla="*/ 0 h 41"/>
                <a:gd name="T4" fmla="*/ 0 w 240"/>
                <a:gd name="T5" fmla="*/ 0 h 41"/>
                <a:gd name="T6" fmla="*/ 0 w 240"/>
                <a:gd name="T7" fmla="*/ 0 h 41"/>
                <a:gd name="T8" fmla="*/ 0 w 240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41"/>
                <a:gd name="T17" fmla="*/ 240 w 24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41">
                  <a:moveTo>
                    <a:pt x="12" y="0"/>
                  </a:moveTo>
                  <a:lnTo>
                    <a:pt x="240" y="0"/>
                  </a:lnTo>
                  <a:lnTo>
                    <a:pt x="232" y="41"/>
                  </a:lnTo>
                  <a:lnTo>
                    <a:pt x="0" y="4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70" name="Freeform 95"/>
            <p:cNvSpPr>
              <a:spLocks/>
            </p:cNvSpPr>
            <p:nvPr/>
          </p:nvSpPr>
          <p:spPr bwMode="auto">
            <a:xfrm>
              <a:off x="2514" y="2907"/>
              <a:ext cx="64" cy="10"/>
            </a:xfrm>
            <a:custGeom>
              <a:avLst/>
              <a:gdLst>
                <a:gd name="T0" fmla="*/ 0 w 256"/>
                <a:gd name="T1" fmla="*/ 0 h 41"/>
                <a:gd name="T2" fmla="*/ 0 w 256"/>
                <a:gd name="T3" fmla="*/ 0 h 41"/>
                <a:gd name="T4" fmla="*/ 0 w 256"/>
                <a:gd name="T5" fmla="*/ 0 h 41"/>
                <a:gd name="T6" fmla="*/ 0 w 256"/>
                <a:gd name="T7" fmla="*/ 0 h 41"/>
                <a:gd name="T8" fmla="*/ 0 w 256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41"/>
                <a:gd name="T17" fmla="*/ 256 w 256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41">
                  <a:moveTo>
                    <a:pt x="14" y="0"/>
                  </a:moveTo>
                  <a:lnTo>
                    <a:pt x="256" y="0"/>
                  </a:lnTo>
                  <a:lnTo>
                    <a:pt x="256" y="41"/>
                  </a:lnTo>
                  <a:lnTo>
                    <a:pt x="0" y="4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D2D2D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71" name="Freeform 96"/>
            <p:cNvSpPr>
              <a:spLocks/>
            </p:cNvSpPr>
            <p:nvPr/>
          </p:nvSpPr>
          <p:spPr bwMode="auto">
            <a:xfrm>
              <a:off x="2339" y="2907"/>
              <a:ext cx="375" cy="48"/>
            </a:xfrm>
            <a:custGeom>
              <a:avLst/>
              <a:gdLst>
                <a:gd name="T0" fmla="*/ 0 w 1498"/>
                <a:gd name="T1" fmla="*/ 0 h 189"/>
                <a:gd name="T2" fmla="*/ 0 w 1498"/>
                <a:gd name="T3" fmla="*/ 0 h 189"/>
                <a:gd name="T4" fmla="*/ 0 w 1498"/>
                <a:gd name="T5" fmla="*/ 0 h 189"/>
                <a:gd name="T6" fmla="*/ 0 w 1498"/>
                <a:gd name="T7" fmla="*/ 0 h 189"/>
                <a:gd name="T8" fmla="*/ 2 w 1498"/>
                <a:gd name="T9" fmla="*/ 0 h 189"/>
                <a:gd name="T10" fmla="*/ 2 w 1498"/>
                <a:gd name="T11" fmla="*/ 0 h 189"/>
                <a:gd name="T12" fmla="*/ 2 w 1498"/>
                <a:gd name="T13" fmla="*/ 0 h 189"/>
                <a:gd name="T14" fmla="*/ 2 w 1498"/>
                <a:gd name="T15" fmla="*/ 0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8"/>
                <a:gd name="T25" fmla="*/ 0 h 189"/>
                <a:gd name="T26" fmla="*/ 1498 w 1498"/>
                <a:gd name="T27" fmla="*/ 189 h 1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8" h="189">
                  <a:moveTo>
                    <a:pt x="45" y="0"/>
                  </a:moveTo>
                  <a:lnTo>
                    <a:pt x="35" y="66"/>
                  </a:lnTo>
                  <a:lnTo>
                    <a:pt x="23" y="129"/>
                  </a:lnTo>
                  <a:lnTo>
                    <a:pt x="0" y="189"/>
                  </a:lnTo>
                  <a:lnTo>
                    <a:pt x="1498" y="189"/>
                  </a:lnTo>
                  <a:lnTo>
                    <a:pt x="1474" y="129"/>
                  </a:lnTo>
                  <a:lnTo>
                    <a:pt x="1459" y="66"/>
                  </a:lnTo>
                  <a:lnTo>
                    <a:pt x="1451" y="0"/>
                  </a:lnTo>
                </a:path>
              </a:pathLst>
            </a:custGeom>
            <a:noFill/>
            <a:ln w="0">
              <a:solidFill>
                <a:srgbClr val="72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72" name="Freeform 97"/>
            <p:cNvSpPr>
              <a:spLocks/>
            </p:cNvSpPr>
            <p:nvPr/>
          </p:nvSpPr>
          <p:spPr bwMode="auto">
            <a:xfrm>
              <a:off x="2355" y="2907"/>
              <a:ext cx="19" cy="10"/>
            </a:xfrm>
            <a:custGeom>
              <a:avLst/>
              <a:gdLst>
                <a:gd name="T0" fmla="*/ 0 w 77"/>
                <a:gd name="T1" fmla="*/ 0 h 41"/>
                <a:gd name="T2" fmla="*/ 0 w 77"/>
                <a:gd name="T3" fmla="*/ 0 h 41"/>
                <a:gd name="T4" fmla="*/ 0 w 77"/>
                <a:gd name="T5" fmla="*/ 0 h 41"/>
                <a:gd name="T6" fmla="*/ 0 w 77"/>
                <a:gd name="T7" fmla="*/ 0 h 41"/>
                <a:gd name="T8" fmla="*/ 0 w 77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41"/>
                <a:gd name="T17" fmla="*/ 77 w 7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41">
                  <a:moveTo>
                    <a:pt x="9" y="0"/>
                  </a:moveTo>
                  <a:lnTo>
                    <a:pt x="77" y="0"/>
                  </a:lnTo>
                  <a:lnTo>
                    <a:pt x="68" y="41"/>
                  </a:lnTo>
                  <a:lnTo>
                    <a:pt x="0" y="4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73" name="Freeform 98"/>
            <p:cNvSpPr>
              <a:spLocks/>
            </p:cNvSpPr>
            <p:nvPr/>
          </p:nvSpPr>
          <p:spPr bwMode="auto">
            <a:xfrm>
              <a:off x="2327" y="2972"/>
              <a:ext cx="399" cy="3"/>
            </a:xfrm>
            <a:custGeom>
              <a:avLst/>
              <a:gdLst>
                <a:gd name="T0" fmla="*/ 1 w 1599"/>
                <a:gd name="T1" fmla="*/ 0 h 17"/>
                <a:gd name="T2" fmla="*/ 1 w 1599"/>
                <a:gd name="T3" fmla="*/ 0 h 17"/>
                <a:gd name="T4" fmla="*/ 1 w 1599"/>
                <a:gd name="T5" fmla="*/ 0 h 17"/>
                <a:gd name="T6" fmla="*/ 1 w 1599"/>
                <a:gd name="T7" fmla="*/ 0 h 17"/>
                <a:gd name="T8" fmla="*/ 0 w 1599"/>
                <a:gd name="T9" fmla="*/ 0 h 17"/>
                <a:gd name="T10" fmla="*/ 0 w 1599"/>
                <a:gd name="T11" fmla="*/ 0 h 17"/>
                <a:gd name="T12" fmla="*/ 0 w 1599"/>
                <a:gd name="T13" fmla="*/ 0 h 17"/>
                <a:gd name="T14" fmla="*/ 0 w 1599"/>
                <a:gd name="T15" fmla="*/ 0 h 17"/>
                <a:gd name="T16" fmla="*/ 1 w 1599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9"/>
                <a:gd name="T28" fmla="*/ 0 h 17"/>
                <a:gd name="T29" fmla="*/ 1599 w 159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9" h="17">
                  <a:moveTo>
                    <a:pt x="1599" y="4"/>
                  </a:moveTo>
                  <a:lnTo>
                    <a:pt x="1599" y="10"/>
                  </a:lnTo>
                  <a:lnTo>
                    <a:pt x="1596" y="10"/>
                  </a:lnTo>
                  <a:lnTo>
                    <a:pt x="1593" y="17"/>
                  </a:lnTo>
                  <a:lnTo>
                    <a:pt x="6" y="14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1599" y="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74" name="Line 99"/>
            <p:cNvSpPr>
              <a:spLocks noChangeShapeType="1"/>
            </p:cNvSpPr>
            <p:nvPr/>
          </p:nvSpPr>
          <p:spPr bwMode="auto">
            <a:xfrm>
              <a:off x="2325" y="2964"/>
              <a:ext cx="40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75" name="Line 100"/>
            <p:cNvSpPr>
              <a:spLocks noChangeShapeType="1"/>
            </p:cNvSpPr>
            <p:nvPr/>
          </p:nvSpPr>
          <p:spPr bwMode="auto">
            <a:xfrm>
              <a:off x="2321" y="2969"/>
              <a:ext cx="409" cy="1"/>
            </a:xfrm>
            <a:prstGeom prst="line">
              <a:avLst/>
            </a:prstGeom>
            <a:noFill/>
            <a:ln w="0">
              <a:solidFill>
                <a:srgbClr val="72727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76" name="Line 101"/>
            <p:cNvSpPr>
              <a:spLocks noChangeShapeType="1"/>
            </p:cNvSpPr>
            <p:nvPr/>
          </p:nvSpPr>
          <p:spPr bwMode="auto">
            <a:xfrm>
              <a:off x="2340" y="2898"/>
              <a:ext cx="37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77" name="Rectangle 102"/>
            <p:cNvSpPr>
              <a:spLocks noChangeArrowheads="1"/>
            </p:cNvSpPr>
            <p:nvPr/>
          </p:nvSpPr>
          <p:spPr bwMode="auto">
            <a:xfrm>
              <a:off x="2458" y="2867"/>
              <a:ext cx="136" cy="3"/>
            </a:xfrm>
            <a:prstGeom prst="rect">
              <a:avLst/>
            </a:prstGeom>
            <a:solidFill>
              <a:srgbClr val="E1E1E1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78" name="Rectangle 103"/>
            <p:cNvSpPr>
              <a:spLocks noChangeArrowheads="1"/>
            </p:cNvSpPr>
            <p:nvPr/>
          </p:nvSpPr>
          <p:spPr bwMode="auto">
            <a:xfrm>
              <a:off x="2490" y="2878"/>
              <a:ext cx="75" cy="4"/>
            </a:xfrm>
            <a:prstGeom prst="rect">
              <a:avLst/>
            </a:prstGeom>
            <a:solidFill>
              <a:srgbClr val="727272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79" name="Freeform 104"/>
            <p:cNvSpPr>
              <a:spLocks/>
            </p:cNvSpPr>
            <p:nvPr/>
          </p:nvSpPr>
          <p:spPr bwMode="auto">
            <a:xfrm>
              <a:off x="2477" y="2870"/>
              <a:ext cx="101" cy="8"/>
            </a:xfrm>
            <a:custGeom>
              <a:avLst/>
              <a:gdLst>
                <a:gd name="T0" fmla="*/ 0 w 402"/>
                <a:gd name="T1" fmla="*/ 0 h 28"/>
                <a:gd name="T2" fmla="*/ 0 w 402"/>
                <a:gd name="T3" fmla="*/ 0 h 28"/>
                <a:gd name="T4" fmla="*/ 0 w 402"/>
                <a:gd name="T5" fmla="*/ 0 h 28"/>
                <a:gd name="T6" fmla="*/ 0 w 402"/>
                <a:gd name="T7" fmla="*/ 0 h 28"/>
                <a:gd name="T8" fmla="*/ 1 w 402"/>
                <a:gd name="T9" fmla="*/ 0 h 28"/>
                <a:gd name="T10" fmla="*/ 1 w 402"/>
                <a:gd name="T11" fmla="*/ 0 h 28"/>
                <a:gd name="T12" fmla="*/ 1 w 402"/>
                <a:gd name="T13" fmla="*/ 0 h 28"/>
                <a:gd name="T14" fmla="*/ 1 w 402"/>
                <a:gd name="T15" fmla="*/ 0 h 28"/>
                <a:gd name="T16" fmla="*/ 0 w 402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2"/>
                <a:gd name="T28" fmla="*/ 0 h 28"/>
                <a:gd name="T29" fmla="*/ 402 w 402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2" h="28">
                  <a:moveTo>
                    <a:pt x="50" y="28"/>
                  </a:moveTo>
                  <a:lnTo>
                    <a:pt x="30" y="25"/>
                  </a:lnTo>
                  <a:lnTo>
                    <a:pt x="12" y="15"/>
                  </a:lnTo>
                  <a:lnTo>
                    <a:pt x="0" y="0"/>
                  </a:lnTo>
                  <a:lnTo>
                    <a:pt x="402" y="0"/>
                  </a:lnTo>
                  <a:lnTo>
                    <a:pt x="390" y="15"/>
                  </a:lnTo>
                  <a:lnTo>
                    <a:pt x="370" y="28"/>
                  </a:lnTo>
                  <a:lnTo>
                    <a:pt x="349" y="28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80" name="Rectangle 105"/>
            <p:cNvSpPr>
              <a:spLocks noChangeArrowheads="1"/>
            </p:cNvSpPr>
            <p:nvPr/>
          </p:nvSpPr>
          <p:spPr bwMode="auto">
            <a:xfrm>
              <a:off x="2451" y="2882"/>
              <a:ext cx="151" cy="12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D2D2D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81" name="Rectangle 106"/>
            <p:cNvSpPr>
              <a:spLocks noChangeArrowheads="1"/>
            </p:cNvSpPr>
            <p:nvPr/>
          </p:nvSpPr>
          <p:spPr bwMode="auto">
            <a:xfrm>
              <a:off x="2258" y="2843"/>
              <a:ext cx="115" cy="2"/>
            </a:xfrm>
            <a:prstGeom prst="rect">
              <a:avLst/>
            </a:prstGeom>
            <a:solidFill>
              <a:srgbClr val="727272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82" name="Rectangle 107"/>
            <p:cNvSpPr>
              <a:spLocks noChangeArrowheads="1"/>
            </p:cNvSpPr>
            <p:nvPr/>
          </p:nvSpPr>
          <p:spPr bwMode="auto">
            <a:xfrm>
              <a:off x="2262" y="2839"/>
              <a:ext cx="104" cy="2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83" name="Freeform 108"/>
            <p:cNvSpPr>
              <a:spLocks/>
            </p:cNvSpPr>
            <p:nvPr/>
          </p:nvSpPr>
          <p:spPr bwMode="auto">
            <a:xfrm>
              <a:off x="2202" y="2833"/>
              <a:ext cx="166" cy="78"/>
            </a:xfrm>
            <a:custGeom>
              <a:avLst/>
              <a:gdLst>
                <a:gd name="T0" fmla="*/ 0 w 664"/>
                <a:gd name="T1" fmla="*/ 0 h 308"/>
                <a:gd name="T2" fmla="*/ 0 w 664"/>
                <a:gd name="T3" fmla="*/ 0 h 308"/>
                <a:gd name="T4" fmla="*/ 0 w 664"/>
                <a:gd name="T5" fmla="*/ 0 h 308"/>
                <a:gd name="T6" fmla="*/ 0 w 664"/>
                <a:gd name="T7" fmla="*/ 0 h 308"/>
                <a:gd name="T8" fmla="*/ 0 w 664"/>
                <a:gd name="T9" fmla="*/ 0 h 308"/>
                <a:gd name="T10" fmla="*/ 0 w 664"/>
                <a:gd name="T11" fmla="*/ 0 h 308"/>
                <a:gd name="T12" fmla="*/ 0 w 664"/>
                <a:gd name="T13" fmla="*/ 0 h 308"/>
                <a:gd name="T14" fmla="*/ 0 w 664"/>
                <a:gd name="T15" fmla="*/ 0 h 308"/>
                <a:gd name="T16" fmla="*/ 0 w 664"/>
                <a:gd name="T17" fmla="*/ 0 h 308"/>
                <a:gd name="T18" fmla="*/ 0 w 664"/>
                <a:gd name="T19" fmla="*/ 0 h 308"/>
                <a:gd name="T20" fmla="*/ 0 w 664"/>
                <a:gd name="T21" fmla="*/ 0 h 308"/>
                <a:gd name="T22" fmla="*/ 0 w 664"/>
                <a:gd name="T23" fmla="*/ 0 h 308"/>
                <a:gd name="T24" fmla="*/ 0 w 664"/>
                <a:gd name="T25" fmla="*/ 0 h 308"/>
                <a:gd name="T26" fmla="*/ 0 w 664"/>
                <a:gd name="T27" fmla="*/ 0 h 308"/>
                <a:gd name="T28" fmla="*/ 0 w 664"/>
                <a:gd name="T29" fmla="*/ 0 h 308"/>
                <a:gd name="T30" fmla="*/ 1 w 664"/>
                <a:gd name="T31" fmla="*/ 0 h 308"/>
                <a:gd name="T32" fmla="*/ 1 w 664"/>
                <a:gd name="T33" fmla="*/ 0 h 308"/>
                <a:gd name="T34" fmla="*/ 1 w 664"/>
                <a:gd name="T35" fmla="*/ 0 h 308"/>
                <a:gd name="T36" fmla="*/ 1 w 664"/>
                <a:gd name="T37" fmla="*/ 0 h 308"/>
                <a:gd name="T38" fmla="*/ 1 w 664"/>
                <a:gd name="T39" fmla="*/ 0 h 308"/>
                <a:gd name="T40" fmla="*/ 1 w 664"/>
                <a:gd name="T41" fmla="*/ 0 h 308"/>
                <a:gd name="T42" fmla="*/ 1 w 664"/>
                <a:gd name="T43" fmla="*/ 0 h 308"/>
                <a:gd name="T44" fmla="*/ 1 w 664"/>
                <a:gd name="T45" fmla="*/ 0 h 308"/>
                <a:gd name="T46" fmla="*/ 1 w 664"/>
                <a:gd name="T47" fmla="*/ 0 h 308"/>
                <a:gd name="T48" fmla="*/ 1 w 664"/>
                <a:gd name="T49" fmla="*/ 0 h 308"/>
                <a:gd name="T50" fmla="*/ 1 w 664"/>
                <a:gd name="T51" fmla="*/ 0 h 308"/>
                <a:gd name="T52" fmla="*/ 1 w 664"/>
                <a:gd name="T53" fmla="*/ 0 h 308"/>
                <a:gd name="T54" fmla="*/ 1 w 664"/>
                <a:gd name="T55" fmla="*/ 0 h 308"/>
                <a:gd name="T56" fmla="*/ 1 w 664"/>
                <a:gd name="T57" fmla="*/ 0 h 308"/>
                <a:gd name="T58" fmla="*/ 1 w 664"/>
                <a:gd name="T59" fmla="*/ 0 h 308"/>
                <a:gd name="T60" fmla="*/ 1 w 664"/>
                <a:gd name="T61" fmla="*/ 0 h 308"/>
                <a:gd name="T62" fmla="*/ 0 w 664"/>
                <a:gd name="T63" fmla="*/ 0 h 308"/>
                <a:gd name="T64" fmla="*/ 0 w 664"/>
                <a:gd name="T65" fmla="*/ 0 h 308"/>
                <a:gd name="T66" fmla="*/ 0 w 664"/>
                <a:gd name="T67" fmla="*/ 0 h 308"/>
                <a:gd name="T68" fmla="*/ 0 w 664"/>
                <a:gd name="T69" fmla="*/ 0 h 308"/>
                <a:gd name="T70" fmla="*/ 0 w 664"/>
                <a:gd name="T71" fmla="*/ 0 h 308"/>
                <a:gd name="T72" fmla="*/ 0 w 664"/>
                <a:gd name="T73" fmla="*/ 0 h 308"/>
                <a:gd name="T74" fmla="*/ 0 w 664"/>
                <a:gd name="T75" fmla="*/ 0 h 308"/>
                <a:gd name="T76" fmla="*/ 0 w 664"/>
                <a:gd name="T77" fmla="*/ 0 h 308"/>
                <a:gd name="T78" fmla="*/ 0 w 664"/>
                <a:gd name="T79" fmla="*/ 0 h 308"/>
                <a:gd name="T80" fmla="*/ 0 w 664"/>
                <a:gd name="T81" fmla="*/ 0 h 308"/>
                <a:gd name="T82" fmla="*/ 0 w 664"/>
                <a:gd name="T83" fmla="*/ 0 h 308"/>
                <a:gd name="T84" fmla="*/ 0 w 664"/>
                <a:gd name="T85" fmla="*/ 0 h 308"/>
                <a:gd name="T86" fmla="*/ 0 w 664"/>
                <a:gd name="T87" fmla="*/ 0 h 308"/>
                <a:gd name="T88" fmla="*/ 0 w 664"/>
                <a:gd name="T89" fmla="*/ 0 h 308"/>
                <a:gd name="T90" fmla="*/ 0 w 664"/>
                <a:gd name="T91" fmla="*/ 0 h 308"/>
                <a:gd name="T92" fmla="*/ 0 w 664"/>
                <a:gd name="T93" fmla="*/ 0 h 308"/>
                <a:gd name="T94" fmla="*/ 0 w 664"/>
                <a:gd name="T95" fmla="*/ 0 h 308"/>
                <a:gd name="T96" fmla="*/ 0 w 664"/>
                <a:gd name="T97" fmla="*/ 0 h 308"/>
                <a:gd name="T98" fmla="*/ 0 w 664"/>
                <a:gd name="T99" fmla="*/ 0 h 308"/>
                <a:gd name="T100" fmla="*/ 0 w 664"/>
                <a:gd name="T101" fmla="*/ 0 h 308"/>
                <a:gd name="T102" fmla="*/ 0 w 664"/>
                <a:gd name="T103" fmla="*/ 0 h 308"/>
                <a:gd name="T104" fmla="*/ 0 w 664"/>
                <a:gd name="T105" fmla="*/ 0 h 308"/>
                <a:gd name="T106" fmla="*/ 0 w 664"/>
                <a:gd name="T107" fmla="*/ 0 h 308"/>
                <a:gd name="T108" fmla="*/ 0 w 664"/>
                <a:gd name="T109" fmla="*/ 0 h 3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64"/>
                <a:gd name="T166" fmla="*/ 0 h 308"/>
                <a:gd name="T167" fmla="*/ 664 w 664"/>
                <a:gd name="T168" fmla="*/ 308 h 3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64" h="308">
                  <a:moveTo>
                    <a:pt x="79" y="3"/>
                  </a:moveTo>
                  <a:lnTo>
                    <a:pt x="41" y="28"/>
                  </a:lnTo>
                  <a:lnTo>
                    <a:pt x="29" y="41"/>
                  </a:lnTo>
                  <a:lnTo>
                    <a:pt x="20" y="50"/>
                  </a:lnTo>
                  <a:lnTo>
                    <a:pt x="5" y="69"/>
                  </a:lnTo>
                  <a:lnTo>
                    <a:pt x="2" y="78"/>
                  </a:lnTo>
                  <a:lnTo>
                    <a:pt x="0" y="88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2" y="129"/>
                  </a:lnTo>
                  <a:lnTo>
                    <a:pt x="26" y="147"/>
                  </a:lnTo>
                  <a:lnTo>
                    <a:pt x="38" y="154"/>
                  </a:lnTo>
                  <a:lnTo>
                    <a:pt x="53" y="164"/>
                  </a:lnTo>
                  <a:lnTo>
                    <a:pt x="91" y="166"/>
                  </a:lnTo>
                  <a:lnTo>
                    <a:pt x="109" y="170"/>
                  </a:lnTo>
                  <a:lnTo>
                    <a:pt x="126" y="173"/>
                  </a:lnTo>
                  <a:lnTo>
                    <a:pt x="168" y="173"/>
                  </a:lnTo>
                  <a:lnTo>
                    <a:pt x="188" y="173"/>
                  </a:lnTo>
                  <a:lnTo>
                    <a:pt x="206" y="173"/>
                  </a:lnTo>
                  <a:lnTo>
                    <a:pt x="242" y="173"/>
                  </a:lnTo>
                  <a:lnTo>
                    <a:pt x="262" y="173"/>
                  </a:lnTo>
                  <a:lnTo>
                    <a:pt x="274" y="173"/>
                  </a:lnTo>
                  <a:lnTo>
                    <a:pt x="300" y="176"/>
                  </a:lnTo>
                  <a:lnTo>
                    <a:pt x="312" y="176"/>
                  </a:lnTo>
                  <a:lnTo>
                    <a:pt x="318" y="176"/>
                  </a:lnTo>
                  <a:lnTo>
                    <a:pt x="334" y="170"/>
                  </a:lnTo>
                  <a:lnTo>
                    <a:pt x="340" y="173"/>
                  </a:lnTo>
                  <a:lnTo>
                    <a:pt x="342" y="176"/>
                  </a:lnTo>
                  <a:lnTo>
                    <a:pt x="346" y="176"/>
                  </a:lnTo>
                  <a:lnTo>
                    <a:pt x="346" y="179"/>
                  </a:lnTo>
                  <a:lnTo>
                    <a:pt x="342" y="185"/>
                  </a:lnTo>
                  <a:lnTo>
                    <a:pt x="324" y="189"/>
                  </a:lnTo>
                  <a:lnTo>
                    <a:pt x="318" y="191"/>
                  </a:lnTo>
                  <a:lnTo>
                    <a:pt x="312" y="198"/>
                  </a:lnTo>
                  <a:lnTo>
                    <a:pt x="298" y="204"/>
                  </a:lnTo>
                  <a:lnTo>
                    <a:pt x="292" y="210"/>
                  </a:lnTo>
                  <a:lnTo>
                    <a:pt x="283" y="229"/>
                  </a:lnTo>
                  <a:lnTo>
                    <a:pt x="288" y="245"/>
                  </a:lnTo>
                  <a:lnTo>
                    <a:pt x="294" y="258"/>
                  </a:lnTo>
                  <a:lnTo>
                    <a:pt x="298" y="268"/>
                  </a:lnTo>
                  <a:lnTo>
                    <a:pt x="312" y="277"/>
                  </a:lnTo>
                  <a:lnTo>
                    <a:pt x="318" y="283"/>
                  </a:lnTo>
                  <a:lnTo>
                    <a:pt x="334" y="289"/>
                  </a:lnTo>
                  <a:lnTo>
                    <a:pt x="362" y="302"/>
                  </a:lnTo>
                  <a:lnTo>
                    <a:pt x="378" y="306"/>
                  </a:lnTo>
                  <a:lnTo>
                    <a:pt x="390" y="306"/>
                  </a:lnTo>
                  <a:lnTo>
                    <a:pt x="416" y="308"/>
                  </a:lnTo>
                  <a:lnTo>
                    <a:pt x="430" y="308"/>
                  </a:lnTo>
                  <a:lnTo>
                    <a:pt x="446" y="308"/>
                  </a:lnTo>
                  <a:lnTo>
                    <a:pt x="476" y="306"/>
                  </a:lnTo>
                  <a:lnTo>
                    <a:pt x="490" y="302"/>
                  </a:lnTo>
                  <a:lnTo>
                    <a:pt x="496" y="299"/>
                  </a:lnTo>
                  <a:lnTo>
                    <a:pt x="504" y="293"/>
                  </a:lnTo>
                  <a:lnTo>
                    <a:pt x="508" y="287"/>
                  </a:lnTo>
                  <a:lnTo>
                    <a:pt x="510" y="283"/>
                  </a:lnTo>
                  <a:lnTo>
                    <a:pt x="504" y="274"/>
                  </a:lnTo>
                  <a:lnTo>
                    <a:pt x="508" y="270"/>
                  </a:lnTo>
                  <a:lnTo>
                    <a:pt x="510" y="268"/>
                  </a:lnTo>
                  <a:lnTo>
                    <a:pt x="520" y="264"/>
                  </a:lnTo>
                  <a:lnTo>
                    <a:pt x="522" y="262"/>
                  </a:lnTo>
                  <a:lnTo>
                    <a:pt x="526" y="262"/>
                  </a:lnTo>
                  <a:lnTo>
                    <a:pt x="538" y="254"/>
                  </a:lnTo>
                  <a:lnTo>
                    <a:pt x="552" y="254"/>
                  </a:lnTo>
                  <a:lnTo>
                    <a:pt x="570" y="248"/>
                  </a:lnTo>
                  <a:lnTo>
                    <a:pt x="594" y="243"/>
                  </a:lnTo>
                  <a:lnTo>
                    <a:pt x="599" y="245"/>
                  </a:lnTo>
                  <a:lnTo>
                    <a:pt x="602" y="245"/>
                  </a:lnTo>
                  <a:lnTo>
                    <a:pt x="614" y="245"/>
                  </a:lnTo>
                  <a:lnTo>
                    <a:pt x="626" y="245"/>
                  </a:lnTo>
                  <a:lnTo>
                    <a:pt x="635" y="248"/>
                  </a:lnTo>
                  <a:lnTo>
                    <a:pt x="644" y="254"/>
                  </a:lnTo>
                  <a:lnTo>
                    <a:pt x="664" y="254"/>
                  </a:lnTo>
                  <a:lnTo>
                    <a:pt x="658" y="245"/>
                  </a:lnTo>
                  <a:lnTo>
                    <a:pt x="652" y="239"/>
                  </a:lnTo>
                  <a:lnTo>
                    <a:pt x="638" y="235"/>
                  </a:lnTo>
                  <a:lnTo>
                    <a:pt x="638" y="233"/>
                  </a:lnTo>
                  <a:lnTo>
                    <a:pt x="623" y="229"/>
                  </a:lnTo>
                  <a:lnTo>
                    <a:pt x="605" y="226"/>
                  </a:lnTo>
                  <a:lnTo>
                    <a:pt x="596" y="226"/>
                  </a:lnTo>
                  <a:lnTo>
                    <a:pt x="588" y="229"/>
                  </a:lnTo>
                  <a:lnTo>
                    <a:pt x="576" y="229"/>
                  </a:lnTo>
                  <a:lnTo>
                    <a:pt x="555" y="235"/>
                  </a:lnTo>
                  <a:lnTo>
                    <a:pt x="546" y="235"/>
                  </a:lnTo>
                  <a:lnTo>
                    <a:pt x="538" y="239"/>
                  </a:lnTo>
                  <a:lnTo>
                    <a:pt x="526" y="245"/>
                  </a:lnTo>
                  <a:lnTo>
                    <a:pt x="520" y="245"/>
                  </a:lnTo>
                  <a:lnTo>
                    <a:pt x="504" y="252"/>
                  </a:lnTo>
                  <a:lnTo>
                    <a:pt x="498" y="254"/>
                  </a:lnTo>
                  <a:lnTo>
                    <a:pt x="493" y="254"/>
                  </a:lnTo>
                  <a:lnTo>
                    <a:pt x="487" y="252"/>
                  </a:lnTo>
                  <a:lnTo>
                    <a:pt x="484" y="252"/>
                  </a:lnTo>
                  <a:lnTo>
                    <a:pt x="472" y="248"/>
                  </a:lnTo>
                  <a:lnTo>
                    <a:pt x="454" y="248"/>
                  </a:lnTo>
                  <a:lnTo>
                    <a:pt x="442" y="245"/>
                  </a:lnTo>
                  <a:lnTo>
                    <a:pt x="428" y="245"/>
                  </a:lnTo>
                  <a:lnTo>
                    <a:pt x="402" y="245"/>
                  </a:lnTo>
                  <a:lnTo>
                    <a:pt x="390" y="243"/>
                  </a:lnTo>
                  <a:lnTo>
                    <a:pt x="384" y="243"/>
                  </a:lnTo>
                  <a:lnTo>
                    <a:pt x="362" y="243"/>
                  </a:lnTo>
                  <a:lnTo>
                    <a:pt x="360" y="235"/>
                  </a:lnTo>
                  <a:lnTo>
                    <a:pt x="360" y="233"/>
                  </a:lnTo>
                  <a:lnTo>
                    <a:pt x="374" y="226"/>
                  </a:lnTo>
                  <a:lnTo>
                    <a:pt x="380" y="223"/>
                  </a:lnTo>
                  <a:lnTo>
                    <a:pt x="390" y="214"/>
                  </a:lnTo>
                  <a:lnTo>
                    <a:pt x="410" y="201"/>
                  </a:lnTo>
                  <a:lnTo>
                    <a:pt x="416" y="191"/>
                  </a:lnTo>
                  <a:lnTo>
                    <a:pt x="420" y="189"/>
                  </a:lnTo>
                  <a:lnTo>
                    <a:pt x="422" y="176"/>
                  </a:lnTo>
                  <a:lnTo>
                    <a:pt x="420" y="173"/>
                  </a:lnTo>
                  <a:lnTo>
                    <a:pt x="416" y="164"/>
                  </a:lnTo>
                  <a:lnTo>
                    <a:pt x="416" y="151"/>
                  </a:lnTo>
                  <a:lnTo>
                    <a:pt x="408" y="145"/>
                  </a:lnTo>
                  <a:lnTo>
                    <a:pt x="404" y="145"/>
                  </a:lnTo>
                  <a:lnTo>
                    <a:pt x="386" y="135"/>
                  </a:lnTo>
                  <a:lnTo>
                    <a:pt x="380" y="132"/>
                  </a:lnTo>
                  <a:lnTo>
                    <a:pt x="374" y="129"/>
                  </a:lnTo>
                  <a:lnTo>
                    <a:pt x="360" y="122"/>
                  </a:lnTo>
                  <a:lnTo>
                    <a:pt x="352" y="122"/>
                  </a:lnTo>
                  <a:lnTo>
                    <a:pt x="340" y="120"/>
                  </a:lnTo>
                  <a:lnTo>
                    <a:pt x="316" y="116"/>
                  </a:lnTo>
                  <a:lnTo>
                    <a:pt x="304" y="113"/>
                  </a:lnTo>
                  <a:lnTo>
                    <a:pt x="288" y="113"/>
                  </a:lnTo>
                  <a:lnTo>
                    <a:pt x="254" y="113"/>
                  </a:lnTo>
                  <a:lnTo>
                    <a:pt x="238" y="113"/>
                  </a:lnTo>
                  <a:lnTo>
                    <a:pt x="227" y="113"/>
                  </a:lnTo>
                  <a:lnTo>
                    <a:pt x="204" y="113"/>
                  </a:lnTo>
                  <a:lnTo>
                    <a:pt x="188" y="110"/>
                  </a:lnTo>
                  <a:lnTo>
                    <a:pt x="176" y="110"/>
                  </a:lnTo>
                  <a:lnTo>
                    <a:pt x="150" y="110"/>
                  </a:lnTo>
                  <a:lnTo>
                    <a:pt x="136" y="110"/>
                  </a:lnTo>
                  <a:lnTo>
                    <a:pt x="126" y="110"/>
                  </a:lnTo>
                  <a:lnTo>
                    <a:pt x="109" y="110"/>
                  </a:lnTo>
                  <a:lnTo>
                    <a:pt x="97" y="107"/>
                  </a:lnTo>
                  <a:lnTo>
                    <a:pt x="94" y="107"/>
                  </a:lnTo>
                  <a:lnTo>
                    <a:pt x="82" y="107"/>
                  </a:lnTo>
                  <a:lnTo>
                    <a:pt x="76" y="103"/>
                  </a:lnTo>
                  <a:lnTo>
                    <a:pt x="70" y="103"/>
                  </a:lnTo>
                  <a:lnTo>
                    <a:pt x="64" y="94"/>
                  </a:lnTo>
                  <a:lnTo>
                    <a:pt x="62" y="91"/>
                  </a:lnTo>
                  <a:lnTo>
                    <a:pt x="62" y="85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6" y="69"/>
                  </a:lnTo>
                  <a:lnTo>
                    <a:pt x="94" y="63"/>
                  </a:lnTo>
                  <a:lnTo>
                    <a:pt x="100" y="59"/>
                  </a:lnTo>
                  <a:lnTo>
                    <a:pt x="106" y="57"/>
                  </a:lnTo>
                  <a:lnTo>
                    <a:pt x="118" y="50"/>
                  </a:lnTo>
                  <a:lnTo>
                    <a:pt x="120" y="47"/>
                  </a:lnTo>
                  <a:lnTo>
                    <a:pt x="124" y="44"/>
                  </a:lnTo>
                  <a:lnTo>
                    <a:pt x="124" y="34"/>
                  </a:lnTo>
                  <a:lnTo>
                    <a:pt x="132" y="28"/>
                  </a:lnTo>
                  <a:lnTo>
                    <a:pt x="147" y="32"/>
                  </a:lnTo>
                  <a:lnTo>
                    <a:pt x="156" y="32"/>
                  </a:lnTo>
                  <a:lnTo>
                    <a:pt x="162" y="32"/>
                  </a:lnTo>
                  <a:lnTo>
                    <a:pt x="224" y="28"/>
                  </a:lnTo>
                  <a:lnTo>
                    <a:pt x="224" y="19"/>
                  </a:lnTo>
                  <a:lnTo>
                    <a:pt x="215" y="19"/>
                  </a:lnTo>
                  <a:lnTo>
                    <a:pt x="138" y="22"/>
                  </a:lnTo>
                  <a:lnTo>
                    <a:pt x="126" y="19"/>
                  </a:lnTo>
                  <a:lnTo>
                    <a:pt x="120" y="15"/>
                  </a:lnTo>
                  <a:lnTo>
                    <a:pt x="115" y="9"/>
                  </a:lnTo>
                  <a:lnTo>
                    <a:pt x="109" y="5"/>
                  </a:lnTo>
                  <a:lnTo>
                    <a:pt x="109" y="3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2" y="3"/>
                  </a:lnTo>
                  <a:lnTo>
                    <a:pt x="79" y="3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72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84" name="Freeform 109"/>
            <p:cNvSpPr>
              <a:spLocks/>
            </p:cNvSpPr>
            <p:nvPr/>
          </p:nvSpPr>
          <p:spPr bwMode="auto">
            <a:xfrm>
              <a:off x="2281" y="2880"/>
              <a:ext cx="14" cy="9"/>
            </a:xfrm>
            <a:custGeom>
              <a:avLst/>
              <a:gdLst>
                <a:gd name="T0" fmla="*/ 0 w 54"/>
                <a:gd name="T1" fmla="*/ 0 h 31"/>
                <a:gd name="T2" fmla="*/ 0 w 54"/>
                <a:gd name="T3" fmla="*/ 0 h 31"/>
                <a:gd name="T4" fmla="*/ 0 w 54"/>
                <a:gd name="T5" fmla="*/ 0 h 31"/>
                <a:gd name="T6" fmla="*/ 0 w 54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31"/>
                <a:gd name="T14" fmla="*/ 54 w 5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31">
                  <a:moveTo>
                    <a:pt x="54" y="31"/>
                  </a:moveTo>
                  <a:lnTo>
                    <a:pt x="48" y="9"/>
                  </a:lnTo>
                  <a:lnTo>
                    <a:pt x="18" y="0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85" name="Freeform 110"/>
            <p:cNvSpPr>
              <a:spLocks/>
            </p:cNvSpPr>
            <p:nvPr/>
          </p:nvSpPr>
          <p:spPr bwMode="auto">
            <a:xfrm>
              <a:off x="2278" y="2884"/>
              <a:ext cx="14" cy="5"/>
            </a:xfrm>
            <a:custGeom>
              <a:avLst/>
              <a:gdLst>
                <a:gd name="T0" fmla="*/ 0 w 56"/>
                <a:gd name="T1" fmla="*/ 0 h 22"/>
                <a:gd name="T2" fmla="*/ 0 w 56"/>
                <a:gd name="T3" fmla="*/ 0 h 22"/>
                <a:gd name="T4" fmla="*/ 0 w 56"/>
                <a:gd name="T5" fmla="*/ 0 h 22"/>
                <a:gd name="T6" fmla="*/ 0 w 5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"/>
                <a:gd name="T14" fmla="*/ 56 w 5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">
                  <a:moveTo>
                    <a:pt x="56" y="22"/>
                  </a:moveTo>
                  <a:lnTo>
                    <a:pt x="44" y="4"/>
                  </a:lnTo>
                  <a:lnTo>
                    <a:pt x="14" y="0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86" name="Freeform 111"/>
            <p:cNvSpPr>
              <a:spLocks/>
            </p:cNvSpPr>
            <p:nvPr/>
          </p:nvSpPr>
          <p:spPr bwMode="auto">
            <a:xfrm>
              <a:off x="2280" y="2892"/>
              <a:ext cx="10" cy="8"/>
            </a:xfrm>
            <a:custGeom>
              <a:avLst/>
              <a:gdLst>
                <a:gd name="T0" fmla="*/ 0 w 42"/>
                <a:gd name="T1" fmla="*/ 0 h 29"/>
                <a:gd name="T2" fmla="*/ 0 w 42"/>
                <a:gd name="T3" fmla="*/ 0 h 29"/>
                <a:gd name="T4" fmla="*/ 0 w 42"/>
                <a:gd name="T5" fmla="*/ 0 h 29"/>
                <a:gd name="T6" fmla="*/ 0 w 4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9"/>
                <a:gd name="T14" fmla="*/ 42 w 4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9">
                  <a:moveTo>
                    <a:pt x="42" y="4"/>
                  </a:moveTo>
                  <a:lnTo>
                    <a:pt x="24" y="0"/>
                  </a:lnTo>
                  <a:lnTo>
                    <a:pt x="4" y="10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87" name="Freeform 112"/>
            <p:cNvSpPr>
              <a:spLocks/>
            </p:cNvSpPr>
            <p:nvPr/>
          </p:nvSpPr>
          <p:spPr bwMode="auto">
            <a:xfrm>
              <a:off x="2277" y="2890"/>
              <a:ext cx="14" cy="2"/>
            </a:xfrm>
            <a:custGeom>
              <a:avLst/>
              <a:gdLst>
                <a:gd name="T0" fmla="*/ 0 w 52"/>
                <a:gd name="T1" fmla="*/ 0 h 16"/>
                <a:gd name="T2" fmla="*/ 0 w 52"/>
                <a:gd name="T3" fmla="*/ 0 h 16"/>
                <a:gd name="T4" fmla="*/ 0 w 52"/>
                <a:gd name="T5" fmla="*/ 0 h 16"/>
                <a:gd name="T6" fmla="*/ 0 w 5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16"/>
                <a:gd name="T14" fmla="*/ 52 w 5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16">
                  <a:moveTo>
                    <a:pt x="52" y="6"/>
                  </a:moveTo>
                  <a:lnTo>
                    <a:pt x="34" y="0"/>
                  </a:lnTo>
                  <a:lnTo>
                    <a:pt x="12" y="3"/>
                  </a:lnTo>
                  <a:lnTo>
                    <a:pt x="0" y="16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88" name="Freeform 113"/>
            <p:cNvSpPr>
              <a:spLocks/>
            </p:cNvSpPr>
            <p:nvPr/>
          </p:nvSpPr>
          <p:spPr bwMode="auto">
            <a:xfrm>
              <a:off x="2226" y="2863"/>
              <a:ext cx="6" cy="11"/>
            </a:xfrm>
            <a:custGeom>
              <a:avLst/>
              <a:gdLst>
                <a:gd name="T0" fmla="*/ 0 w 23"/>
                <a:gd name="T1" fmla="*/ 0 h 44"/>
                <a:gd name="T2" fmla="*/ 0 w 23"/>
                <a:gd name="T3" fmla="*/ 0 h 44"/>
                <a:gd name="T4" fmla="*/ 0 w 23"/>
                <a:gd name="T5" fmla="*/ 0 h 44"/>
                <a:gd name="T6" fmla="*/ 0 w 23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4"/>
                <a:gd name="T14" fmla="*/ 23 w 2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4">
                  <a:moveTo>
                    <a:pt x="23" y="0"/>
                  </a:moveTo>
                  <a:lnTo>
                    <a:pt x="3" y="6"/>
                  </a:lnTo>
                  <a:lnTo>
                    <a:pt x="0" y="27"/>
                  </a:lnTo>
                  <a:lnTo>
                    <a:pt x="15" y="44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89" name="Freeform 114"/>
            <p:cNvSpPr>
              <a:spLocks/>
            </p:cNvSpPr>
            <p:nvPr/>
          </p:nvSpPr>
          <p:spPr bwMode="auto">
            <a:xfrm>
              <a:off x="2234" y="2863"/>
              <a:ext cx="5" cy="10"/>
            </a:xfrm>
            <a:custGeom>
              <a:avLst/>
              <a:gdLst>
                <a:gd name="T0" fmla="*/ 0 w 18"/>
                <a:gd name="T1" fmla="*/ 0 h 40"/>
                <a:gd name="T2" fmla="*/ 0 w 18"/>
                <a:gd name="T3" fmla="*/ 0 h 40"/>
                <a:gd name="T4" fmla="*/ 0 w 18"/>
                <a:gd name="T5" fmla="*/ 0 h 40"/>
                <a:gd name="T6" fmla="*/ 0 w 18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40"/>
                <a:gd name="T14" fmla="*/ 18 w 18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40">
                  <a:moveTo>
                    <a:pt x="18" y="0"/>
                  </a:moveTo>
                  <a:lnTo>
                    <a:pt x="6" y="0"/>
                  </a:lnTo>
                  <a:lnTo>
                    <a:pt x="0" y="27"/>
                  </a:lnTo>
                  <a:lnTo>
                    <a:pt x="12" y="40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90" name="Freeform 115"/>
            <p:cNvSpPr>
              <a:spLocks/>
            </p:cNvSpPr>
            <p:nvPr/>
          </p:nvSpPr>
          <p:spPr bwMode="auto">
            <a:xfrm>
              <a:off x="2239" y="2863"/>
              <a:ext cx="6" cy="11"/>
            </a:xfrm>
            <a:custGeom>
              <a:avLst/>
              <a:gdLst>
                <a:gd name="T0" fmla="*/ 0 w 21"/>
                <a:gd name="T1" fmla="*/ 0 h 42"/>
                <a:gd name="T2" fmla="*/ 0 w 21"/>
                <a:gd name="T3" fmla="*/ 0 h 42"/>
                <a:gd name="T4" fmla="*/ 0 w 21"/>
                <a:gd name="T5" fmla="*/ 0 h 42"/>
                <a:gd name="T6" fmla="*/ 0 w 21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2"/>
                <a:gd name="T14" fmla="*/ 21 w 21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2">
                  <a:moveTo>
                    <a:pt x="21" y="0"/>
                  </a:moveTo>
                  <a:lnTo>
                    <a:pt x="6" y="7"/>
                  </a:lnTo>
                  <a:lnTo>
                    <a:pt x="0" y="25"/>
                  </a:lnTo>
                  <a:lnTo>
                    <a:pt x="9" y="42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91" name="Freeform 116"/>
            <p:cNvSpPr>
              <a:spLocks/>
            </p:cNvSpPr>
            <p:nvPr/>
          </p:nvSpPr>
          <p:spPr bwMode="auto">
            <a:xfrm>
              <a:off x="2246" y="2863"/>
              <a:ext cx="6" cy="11"/>
            </a:xfrm>
            <a:custGeom>
              <a:avLst/>
              <a:gdLst>
                <a:gd name="T0" fmla="*/ 0 w 24"/>
                <a:gd name="T1" fmla="*/ 0 h 42"/>
                <a:gd name="T2" fmla="*/ 0 w 24"/>
                <a:gd name="T3" fmla="*/ 0 h 42"/>
                <a:gd name="T4" fmla="*/ 0 w 24"/>
                <a:gd name="T5" fmla="*/ 0 h 42"/>
                <a:gd name="T6" fmla="*/ 0 w 24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42"/>
                <a:gd name="T14" fmla="*/ 24 w 24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42">
                  <a:moveTo>
                    <a:pt x="24" y="0"/>
                  </a:moveTo>
                  <a:lnTo>
                    <a:pt x="6" y="7"/>
                  </a:lnTo>
                  <a:lnTo>
                    <a:pt x="0" y="23"/>
                  </a:lnTo>
                  <a:lnTo>
                    <a:pt x="4" y="42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92" name="Freeform 117"/>
            <p:cNvSpPr>
              <a:spLocks/>
            </p:cNvSpPr>
            <p:nvPr/>
          </p:nvSpPr>
          <p:spPr bwMode="auto">
            <a:xfrm>
              <a:off x="2256" y="2863"/>
              <a:ext cx="8" cy="11"/>
            </a:xfrm>
            <a:custGeom>
              <a:avLst/>
              <a:gdLst>
                <a:gd name="T0" fmla="*/ 0 w 27"/>
                <a:gd name="T1" fmla="*/ 0 h 42"/>
                <a:gd name="T2" fmla="*/ 0 w 27"/>
                <a:gd name="T3" fmla="*/ 0 h 42"/>
                <a:gd name="T4" fmla="*/ 0 w 27"/>
                <a:gd name="T5" fmla="*/ 0 h 42"/>
                <a:gd name="T6" fmla="*/ 0 w 27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42"/>
                <a:gd name="T14" fmla="*/ 27 w 27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42">
                  <a:moveTo>
                    <a:pt x="27" y="0"/>
                  </a:moveTo>
                  <a:lnTo>
                    <a:pt x="9" y="4"/>
                  </a:lnTo>
                  <a:lnTo>
                    <a:pt x="0" y="23"/>
                  </a:lnTo>
                  <a:lnTo>
                    <a:pt x="6" y="42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93" name="Freeform 118"/>
            <p:cNvSpPr>
              <a:spLocks/>
            </p:cNvSpPr>
            <p:nvPr/>
          </p:nvSpPr>
          <p:spPr bwMode="auto">
            <a:xfrm>
              <a:off x="2251" y="2863"/>
              <a:ext cx="7" cy="11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0 w 26"/>
                <a:gd name="T5" fmla="*/ 0 h 42"/>
                <a:gd name="T6" fmla="*/ 0 w 26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2"/>
                <a:gd name="T14" fmla="*/ 26 w 26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2">
                  <a:moveTo>
                    <a:pt x="26" y="0"/>
                  </a:moveTo>
                  <a:lnTo>
                    <a:pt x="8" y="7"/>
                  </a:lnTo>
                  <a:lnTo>
                    <a:pt x="0" y="25"/>
                  </a:lnTo>
                  <a:lnTo>
                    <a:pt x="8" y="42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94" name="Freeform 119"/>
            <p:cNvSpPr>
              <a:spLocks/>
            </p:cNvSpPr>
            <p:nvPr/>
          </p:nvSpPr>
          <p:spPr bwMode="auto">
            <a:xfrm>
              <a:off x="2264" y="2863"/>
              <a:ext cx="3" cy="11"/>
            </a:xfrm>
            <a:custGeom>
              <a:avLst/>
              <a:gdLst>
                <a:gd name="T0" fmla="*/ 0 w 18"/>
                <a:gd name="T1" fmla="*/ 0 h 42"/>
                <a:gd name="T2" fmla="*/ 0 w 18"/>
                <a:gd name="T3" fmla="*/ 0 h 42"/>
                <a:gd name="T4" fmla="*/ 0 w 18"/>
                <a:gd name="T5" fmla="*/ 0 h 42"/>
                <a:gd name="T6" fmla="*/ 0 w 18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42"/>
                <a:gd name="T14" fmla="*/ 18 w 18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42">
                  <a:moveTo>
                    <a:pt x="18" y="0"/>
                  </a:moveTo>
                  <a:lnTo>
                    <a:pt x="6" y="0"/>
                  </a:lnTo>
                  <a:lnTo>
                    <a:pt x="0" y="23"/>
                  </a:lnTo>
                  <a:lnTo>
                    <a:pt x="0" y="42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95" name="Freeform 120"/>
            <p:cNvSpPr>
              <a:spLocks/>
            </p:cNvSpPr>
            <p:nvPr/>
          </p:nvSpPr>
          <p:spPr bwMode="auto">
            <a:xfrm>
              <a:off x="2268" y="2864"/>
              <a:ext cx="6" cy="10"/>
            </a:xfrm>
            <a:custGeom>
              <a:avLst/>
              <a:gdLst>
                <a:gd name="T0" fmla="*/ 0 w 22"/>
                <a:gd name="T1" fmla="*/ 0 h 38"/>
                <a:gd name="T2" fmla="*/ 0 w 22"/>
                <a:gd name="T3" fmla="*/ 0 h 38"/>
                <a:gd name="T4" fmla="*/ 0 w 22"/>
                <a:gd name="T5" fmla="*/ 0 h 38"/>
                <a:gd name="T6" fmla="*/ 0 w 22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8"/>
                <a:gd name="T14" fmla="*/ 22 w 22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8">
                  <a:moveTo>
                    <a:pt x="22" y="0"/>
                  </a:moveTo>
                  <a:lnTo>
                    <a:pt x="8" y="9"/>
                  </a:lnTo>
                  <a:lnTo>
                    <a:pt x="0" y="25"/>
                  </a:lnTo>
                  <a:lnTo>
                    <a:pt x="6" y="38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96" name="Freeform 121"/>
            <p:cNvSpPr>
              <a:spLocks/>
            </p:cNvSpPr>
            <p:nvPr/>
          </p:nvSpPr>
          <p:spPr bwMode="auto">
            <a:xfrm>
              <a:off x="2273" y="2864"/>
              <a:ext cx="8" cy="10"/>
            </a:xfrm>
            <a:custGeom>
              <a:avLst/>
              <a:gdLst>
                <a:gd name="T0" fmla="*/ 0 w 30"/>
                <a:gd name="T1" fmla="*/ 0 h 38"/>
                <a:gd name="T2" fmla="*/ 0 w 30"/>
                <a:gd name="T3" fmla="*/ 0 h 38"/>
                <a:gd name="T4" fmla="*/ 0 w 30"/>
                <a:gd name="T5" fmla="*/ 0 h 38"/>
                <a:gd name="T6" fmla="*/ 0 w 3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8"/>
                <a:gd name="T14" fmla="*/ 30 w 3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8">
                  <a:moveTo>
                    <a:pt x="30" y="0"/>
                  </a:moveTo>
                  <a:lnTo>
                    <a:pt x="10" y="9"/>
                  </a:lnTo>
                  <a:lnTo>
                    <a:pt x="0" y="25"/>
                  </a:lnTo>
                  <a:lnTo>
                    <a:pt x="4" y="38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97" name="Freeform 122"/>
            <p:cNvSpPr>
              <a:spLocks/>
            </p:cNvSpPr>
            <p:nvPr/>
          </p:nvSpPr>
          <p:spPr bwMode="auto">
            <a:xfrm>
              <a:off x="2221" y="2862"/>
              <a:ext cx="5" cy="10"/>
            </a:xfrm>
            <a:custGeom>
              <a:avLst/>
              <a:gdLst>
                <a:gd name="T0" fmla="*/ 0 w 21"/>
                <a:gd name="T1" fmla="*/ 0 h 41"/>
                <a:gd name="T2" fmla="*/ 0 w 21"/>
                <a:gd name="T3" fmla="*/ 0 h 41"/>
                <a:gd name="T4" fmla="*/ 0 w 21"/>
                <a:gd name="T5" fmla="*/ 0 h 41"/>
                <a:gd name="T6" fmla="*/ 0 w 2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1"/>
                <a:gd name="T14" fmla="*/ 21 w 2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1">
                  <a:moveTo>
                    <a:pt x="21" y="0"/>
                  </a:moveTo>
                  <a:lnTo>
                    <a:pt x="6" y="10"/>
                  </a:lnTo>
                  <a:lnTo>
                    <a:pt x="0" y="29"/>
                  </a:lnTo>
                  <a:lnTo>
                    <a:pt x="9" y="41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98" name="Freeform 123"/>
            <p:cNvSpPr>
              <a:spLocks/>
            </p:cNvSpPr>
            <p:nvPr/>
          </p:nvSpPr>
          <p:spPr bwMode="auto">
            <a:xfrm>
              <a:off x="2204" y="2856"/>
              <a:ext cx="11" cy="7"/>
            </a:xfrm>
            <a:custGeom>
              <a:avLst/>
              <a:gdLst>
                <a:gd name="T0" fmla="*/ 0 w 48"/>
                <a:gd name="T1" fmla="*/ 0 h 25"/>
                <a:gd name="T2" fmla="*/ 0 w 48"/>
                <a:gd name="T3" fmla="*/ 0 h 25"/>
                <a:gd name="T4" fmla="*/ 0 w 48"/>
                <a:gd name="T5" fmla="*/ 0 h 25"/>
                <a:gd name="T6" fmla="*/ 0 w 48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5"/>
                <a:gd name="T14" fmla="*/ 48 w 4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5">
                  <a:moveTo>
                    <a:pt x="48" y="3"/>
                  </a:moveTo>
                  <a:lnTo>
                    <a:pt x="30" y="0"/>
                  </a:lnTo>
                  <a:lnTo>
                    <a:pt x="6" y="10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299" name="Freeform 124"/>
            <p:cNvSpPr>
              <a:spLocks/>
            </p:cNvSpPr>
            <p:nvPr/>
          </p:nvSpPr>
          <p:spPr bwMode="auto">
            <a:xfrm>
              <a:off x="2204" y="2851"/>
              <a:ext cx="11" cy="4"/>
            </a:xfrm>
            <a:custGeom>
              <a:avLst/>
              <a:gdLst>
                <a:gd name="T0" fmla="*/ 0 w 48"/>
                <a:gd name="T1" fmla="*/ 0 h 19"/>
                <a:gd name="T2" fmla="*/ 0 w 48"/>
                <a:gd name="T3" fmla="*/ 0 h 19"/>
                <a:gd name="T4" fmla="*/ 0 w 48"/>
                <a:gd name="T5" fmla="*/ 0 h 19"/>
                <a:gd name="T6" fmla="*/ 0 w 4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9"/>
                <a:gd name="T14" fmla="*/ 48 w 4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9">
                  <a:moveTo>
                    <a:pt x="48" y="16"/>
                  </a:moveTo>
                  <a:lnTo>
                    <a:pt x="36" y="0"/>
                  </a:lnTo>
                  <a:lnTo>
                    <a:pt x="12" y="4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00" name="Freeform 125"/>
            <p:cNvSpPr>
              <a:spLocks/>
            </p:cNvSpPr>
            <p:nvPr/>
          </p:nvSpPr>
          <p:spPr bwMode="auto">
            <a:xfrm>
              <a:off x="2207" y="2848"/>
              <a:ext cx="11" cy="4"/>
            </a:xfrm>
            <a:custGeom>
              <a:avLst/>
              <a:gdLst>
                <a:gd name="T0" fmla="*/ 0 w 42"/>
                <a:gd name="T1" fmla="*/ 0 h 19"/>
                <a:gd name="T2" fmla="*/ 0 w 42"/>
                <a:gd name="T3" fmla="*/ 0 h 19"/>
                <a:gd name="T4" fmla="*/ 0 w 42"/>
                <a:gd name="T5" fmla="*/ 0 h 19"/>
                <a:gd name="T6" fmla="*/ 0 w 4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9"/>
                <a:gd name="T14" fmla="*/ 42 w 42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9">
                  <a:moveTo>
                    <a:pt x="42" y="19"/>
                  </a:moveTo>
                  <a:lnTo>
                    <a:pt x="33" y="4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01" name="Freeform 126"/>
            <p:cNvSpPr>
              <a:spLocks/>
            </p:cNvSpPr>
            <p:nvPr/>
          </p:nvSpPr>
          <p:spPr bwMode="auto">
            <a:xfrm>
              <a:off x="2212" y="2843"/>
              <a:ext cx="7" cy="8"/>
            </a:xfrm>
            <a:custGeom>
              <a:avLst/>
              <a:gdLst>
                <a:gd name="T0" fmla="*/ 0 w 30"/>
                <a:gd name="T1" fmla="*/ 0 h 28"/>
                <a:gd name="T2" fmla="*/ 0 w 30"/>
                <a:gd name="T3" fmla="*/ 0 h 28"/>
                <a:gd name="T4" fmla="*/ 0 w 30"/>
                <a:gd name="T5" fmla="*/ 0 h 28"/>
                <a:gd name="T6" fmla="*/ 0 w 30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8"/>
                <a:gd name="T14" fmla="*/ 30 w 3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8">
                  <a:moveTo>
                    <a:pt x="30" y="28"/>
                  </a:moveTo>
                  <a:lnTo>
                    <a:pt x="30" y="12"/>
                  </a:lnTo>
                  <a:lnTo>
                    <a:pt x="15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02" name="Freeform 127"/>
            <p:cNvSpPr>
              <a:spLocks/>
            </p:cNvSpPr>
            <p:nvPr/>
          </p:nvSpPr>
          <p:spPr bwMode="auto">
            <a:xfrm>
              <a:off x="2218" y="2840"/>
              <a:ext cx="6" cy="8"/>
            </a:xfrm>
            <a:custGeom>
              <a:avLst/>
              <a:gdLst>
                <a:gd name="T0" fmla="*/ 0 w 20"/>
                <a:gd name="T1" fmla="*/ 0 h 35"/>
                <a:gd name="T2" fmla="*/ 0 w 20"/>
                <a:gd name="T3" fmla="*/ 0 h 35"/>
                <a:gd name="T4" fmla="*/ 0 w 20"/>
                <a:gd name="T5" fmla="*/ 0 h 35"/>
                <a:gd name="T6" fmla="*/ 0 w 20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5"/>
                <a:gd name="T14" fmla="*/ 20 w 20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5">
                  <a:moveTo>
                    <a:pt x="14" y="35"/>
                  </a:moveTo>
                  <a:lnTo>
                    <a:pt x="20" y="19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03" name="Freeform 128"/>
            <p:cNvSpPr>
              <a:spLocks/>
            </p:cNvSpPr>
            <p:nvPr/>
          </p:nvSpPr>
          <p:spPr bwMode="auto">
            <a:xfrm>
              <a:off x="2224" y="2837"/>
              <a:ext cx="2" cy="9"/>
            </a:xfrm>
            <a:custGeom>
              <a:avLst/>
              <a:gdLst>
                <a:gd name="T0" fmla="*/ 0 w 15"/>
                <a:gd name="T1" fmla="*/ 0 h 34"/>
                <a:gd name="T2" fmla="*/ 0 w 15"/>
                <a:gd name="T3" fmla="*/ 0 h 34"/>
                <a:gd name="T4" fmla="*/ 0 w 15"/>
                <a:gd name="T5" fmla="*/ 0 h 34"/>
                <a:gd name="T6" fmla="*/ 0 w 15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34"/>
                <a:gd name="T14" fmla="*/ 15 w 15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34">
                  <a:moveTo>
                    <a:pt x="12" y="34"/>
                  </a:moveTo>
                  <a:lnTo>
                    <a:pt x="15" y="22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04" name="Freeform 129"/>
            <p:cNvSpPr>
              <a:spLocks/>
            </p:cNvSpPr>
            <p:nvPr/>
          </p:nvSpPr>
          <p:spPr bwMode="auto">
            <a:xfrm>
              <a:off x="2226" y="2835"/>
              <a:ext cx="6" cy="9"/>
            </a:xfrm>
            <a:custGeom>
              <a:avLst/>
              <a:gdLst>
                <a:gd name="T0" fmla="*/ 0 w 18"/>
                <a:gd name="T1" fmla="*/ 0 h 35"/>
                <a:gd name="T2" fmla="*/ 0 w 18"/>
                <a:gd name="T3" fmla="*/ 0 h 35"/>
                <a:gd name="T4" fmla="*/ 0 w 18"/>
                <a:gd name="T5" fmla="*/ 0 h 35"/>
                <a:gd name="T6" fmla="*/ 0 w 18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5"/>
                <a:gd name="T14" fmla="*/ 18 w 18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5">
                  <a:moveTo>
                    <a:pt x="12" y="35"/>
                  </a:moveTo>
                  <a:lnTo>
                    <a:pt x="18" y="19"/>
                  </a:lnTo>
                  <a:lnTo>
                    <a:pt x="12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05" name="Freeform 130"/>
            <p:cNvSpPr>
              <a:spLocks/>
            </p:cNvSpPr>
            <p:nvPr/>
          </p:nvSpPr>
          <p:spPr bwMode="auto">
            <a:xfrm>
              <a:off x="2214" y="2861"/>
              <a:ext cx="8" cy="10"/>
            </a:xfrm>
            <a:custGeom>
              <a:avLst/>
              <a:gdLst>
                <a:gd name="T0" fmla="*/ 0 w 26"/>
                <a:gd name="T1" fmla="*/ 0 h 41"/>
                <a:gd name="T2" fmla="*/ 0 w 26"/>
                <a:gd name="T3" fmla="*/ 0 h 41"/>
                <a:gd name="T4" fmla="*/ 0 w 26"/>
                <a:gd name="T5" fmla="*/ 0 h 41"/>
                <a:gd name="T6" fmla="*/ 0 w 26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1"/>
                <a:gd name="T14" fmla="*/ 26 w 26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1">
                  <a:moveTo>
                    <a:pt x="26" y="0"/>
                  </a:moveTo>
                  <a:lnTo>
                    <a:pt x="9" y="0"/>
                  </a:lnTo>
                  <a:lnTo>
                    <a:pt x="0" y="25"/>
                  </a:lnTo>
                  <a:lnTo>
                    <a:pt x="9" y="41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06" name="Freeform 131"/>
            <p:cNvSpPr>
              <a:spLocks/>
            </p:cNvSpPr>
            <p:nvPr/>
          </p:nvSpPr>
          <p:spPr bwMode="auto">
            <a:xfrm>
              <a:off x="2210" y="2859"/>
              <a:ext cx="8" cy="11"/>
            </a:xfrm>
            <a:custGeom>
              <a:avLst/>
              <a:gdLst>
                <a:gd name="T0" fmla="*/ 0 w 32"/>
                <a:gd name="T1" fmla="*/ 0 h 40"/>
                <a:gd name="T2" fmla="*/ 0 w 32"/>
                <a:gd name="T3" fmla="*/ 0 h 40"/>
                <a:gd name="T4" fmla="*/ 0 w 32"/>
                <a:gd name="T5" fmla="*/ 0 h 40"/>
                <a:gd name="T6" fmla="*/ 0 w 32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40"/>
                <a:gd name="T14" fmla="*/ 32 w 32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40">
                  <a:moveTo>
                    <a:pt x="32" y="0"/>
                  </a:moveTo>
                  <a:lnTo>
                    <a:pt x="12" y="0"/>
                  </a:lnTo>
                  <a:lnTo>
                    <a:pt x="0" y="22"/>
                  </a:lnTo>
                  <a:lnTo>
                    <a:pt x="9" y="40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07" name="Freeform 132"/>
            <p:cNvSpPr>
              <a:spLocks/>
            </p:cNvSpPr>
            <p:nvPr/>
          </p:nvSpPr>
          <p:spPr bwMode="auto">
            <a:xfrm>
              <a:off x="2207" y="2857"/>
              <a:ext cx="10" cy="9"/>
            </a:xfrm>
            <a:custGeom>
              <a:avLst/>
              <a:gdLst>
                <a:gd name="T0" fmla="*/ 0 w 41"/>
                <a:gd name="T1" fmla="*/ 0 h 32"/>
                <a:gd name="T2" fmla="*/ 0 w 41"/>
                <a:gd name="T3" fmla="*/ 0 h 32"/>
                <a:gd name="T4" fmla="*/ 0 w 41"/>
                <a:gd name="T5" fmla="*/ 0 h 32"/>
                <a:gd name="T6" fmla="*/ 0 w 41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32"/>
                <a:gd name="T14" fmla="*/ 41 w 4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32">
                  <a:moveTo>
                    <a:pt x="41" y="4"/>
                  </a:moveTo>
                  <a:lnTo>
                    <a:pt x="24" y="0"/>
                  </a:lnTo>
                  <a:lnTo>
                    <a:pt x="6" y="13"/>
                  </a:lnTo>
                  <a:lnTo>
                    <a:pt x="0" y="32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08" name="Freeform 133"/>
            <p:cNvSpPr>
              <a:spLocks/>
            </p:cNvSpPr>
            <p:nvPr/>
          </p:nvSpPr>
          <p:spPr bwMode="auto">
            <a:xfrm>
              <a:off x="2283" y="2867"/>
              <a:ext cx="10" cy="8"/>
            </a:xfrm>
            <a:custGeom>
              <a:avLst/>
              <a:gdLst>
                <a:gd name="T0" fmla="*/ 0 w 38"/>
                <a:gd name="T1" fmla="*/ 0 h 29"/>
                <a:gd name="T2" fmla="*/ 0 w 38"/>
                <a:gd name="T3" fmla="*/ 0 h 29"/>
                <a:gd name="T4" fmla="*/ 0 w 38"/>
                <a:gd name="T5" fmla="*/ 0 h 29"/>
                <a:gd name="T6" fmla="*/ 0 w 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9"/>
                <a:gd name="T14" fmla="*/ 38 w 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9">
                  <a:moveTo>
                    <a:pt x="38" y="0"/>
                  </a:moveTo>
                  <a:lnTo>
                    <a:pt x="22" y="0"/>
                  </a:lnTo>
                  <a:lnTo>
                    <a:pt x="6" y="12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09" name="Freeform 134"/>
            <p:cNvSpPr>
              <a:spLocks/>
            </p:cNvSpPr>
            <p:nvPr/>
          </p:nvSpPr>
          <p:spPr bwMode="auto">
            <a:xfrm>
              <a:off x="2288" y="2870"/>
              <a:ext cx="15" cy="5"/>
            </a:xfrm>
            <a:custGeom>
              <a:avLst/>
              <a:gdLst>
                <a:gd name="T0" fmla="*/ 0 w 58"/>
                <a:gd name="T1" fmla="*/ 0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58" y="10"/>
                  </a:moveTo>
                  <a:lnTo>
                    <a:pt x="40" y="0"/>
                  </a:lnTo>
                  <a:lnTo>
                    <a:pt x="14" y="7"/>
                  </a:lnTo>
                  <a:lnTo>
                    <a:pt x="0" y="23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10" name="Freeform 135"/>
            <p:cNvSpPr>
              <a:spLocks/>
            </p:cNvSpPr>
            <p:nvPr/>
          </p:nvSpPr>
          <p:spPr bwMode="auto">
            <a:xfrm>
              <a:off x="2291" y="2873"/>
              <a:ext cx="15" cy="4"/>
            </a:xfrm>
            <a:custGeom>
              <a:avLst/>
              <a:gdLst>
                <a:gd name="T0" fmla="*/ 0 w 58"/>
                <a:gd name="T1" fmla="*/ 0 h 22"/>
                <a:gd name="T2" fmla="*/ 0 w 58"/>
                <a:gd name="T3" fmla="*/ 0 h 22"/>
                <a:gd name="T4" fmla="*/ 0 w 58"/>
                <a:gd name="T5" fmla="*/ 0 h 22"/>
                <a:gd name="T6" fmla="*/ 0 w 58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2"/>
                <a:gd name="T14" fmla="*/ 58 w 5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2">
                  <a:moveTo>
                    <a:pt x="58" y="22"/>
                  </a:moveTo>
                  <a:lnTo>
                    <a:pt x="44" y="4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11" name="Freeform 136"/>
            <p:cNvSpPr>
              <a:spLocks/>
            </p:cNvSpPr>
            <p:nvPr/>
          </p:nvSpPr>
          <p:spPr bwMode="auto">
            <a:xfrm>
              <a:off x="2291" y="2875"/>
              <a:ext cx="11" cy="5"/>
            </a:xfrm>
            <a:custGeom>
              <a:avLst/>
              <a:gdLst>
                <a:gd name="T0" fmla="*/ 0 w 50"/>
                <a:gd name="T1" fmla="*/ 0 h 25"/>
                <a:gd name="T2" fmla="*/ 0 w 50"/>
                <a:gd name="T3" fmla="*/ 0 h 25"/>
                <a:gd name="T4" fmla="*/ 0 w 50"/>
                <a:gd name="T5" fmla="*/ 0 h 25"/>
                <a:gd name="T6" fmla="*/ 0 w 50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25"/>
                <a:gd name="T14" fmla="*/ 50 w 5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25">
                  <a:moveTo>
                    <a:pt x="50" y="25"/>
                  </a:moveTo>
                  <a:lnTo>
                    <a:pt x="40" y="6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12" name="Freeform 137"/>
            <p:cNvSpPr>
              <a:spLocks/>
            </p:cNvSpPr>
            <p:nvPr/>
          </p:nvSpPr>
          <p:spPr bwMode="auto">
            <a:xfrm>
              <a:off x="2287" y="2878"/>
              <a:ext cx="11" cy="7"/>
            </a:xfrm>
            <a:custGeom>
              <a:avLst/>
              <a:gdLst>
                <a:gd name="T0" fmla="*/ 0 w 46"/>
                <a:gd name="T1" fmla="*/ 0 h 25"/>
                <a:gd name="T2" fmla="*/ 0 w 46"/>
                <a:gd name="T3" fmla="*/ 0 h 25"/>
                <a:gd name="T4" fmla="*/ 0 w 46"/>
                <a:gd name="T5" fmla="*/ 0 h 25"/>
                <a:gd name="T6" fmla="*/ 0 w 46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25"/>
                <a:gd name="T14" fmla="*/ 46 w 4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25">
                  <a:moveTo>
                    <a:pt x="46" y="25"/>
                  </a:moveTo>
                  <a:lnTo>
                    <a:pt x="40" y="6"/>
                  </a:lnTo>
                  <a:lnTo>
                    <a:pt x="16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13" name="Freeform 138"/>
            <p:cNvSpPr>
              <a:spLocks/>
            </p:cNvSpPr>
            <p:nvPr/>
          </p:nvSpPr>
          <p:spPr bwMode="auto">
            <a:xfrm>
              <a:off x="2287" y="2867"/>
              <a:ext cx="11" cy="8"/>
            </a:xfrm>
            <a:custGeom>
              <a:avLst/>
              <a:gdLst>
                <a:gd name="T0" fmla="*/ 0 w 46"/>
                <a:gd name="T1" fmla="*/ 0 h 28"/>
                <a:gd name="T2" fmla="*/ 0 w 46"/>
                <a:gd name="T3" fmla="*/ 0 h 28"/>
                <a:gd name="T4" fmla="*/ 0 w 46"/>
                <a:gd name="T5" fmla="*/ 0 h 28"/>
                <a:gd name="T6" fmla="*/ 0 w 46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28"/>
                <a:gd name="T14" fmla="*/ 46 w 46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28">
                  <a:moveTo>
                    <a:pt x="46" y="7"/>
                  </a:moveTo>
                  <a:lnTo>
                    <a:pt x="26" y="0"/>
                  </a:lnTo>
                  <a:lnTo>
                    <a:pt x="6" y="9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14" name="Freeform 139"/>
            <p:cNvSpPr>
              <a:spLocks/>
            </p:cNvSpPr>
            <p:nvPr/>
          </p:nvSpPr>
          <p:spPr bwMode="auto">
            <a:xfrm>
              <a:off x="2285" y="2893"/>
              <a:ext cx="8" cy="10"/>
            </a:xfrm>
            <a:custGeom>
              <a:avLst/>
              <a:gdLst>
                <a:gd name="T0" fmla="*/ 0 w 32"/>
                <a:gd name="T1" fmla="*/ 0 h 36"/>
                <a:gd name="T2" fmla="*/ 0 w 32"/>
                <a:gd name="T3" fmla="*/ 0 h 36"/>
                <a:gd name="T4" fmla="*/ 0 w 32"/>
                <a:gd name="T5" fmla="*/ 0 h 36"/>
                <a:gd name="T6" fmla="*/ 0 w 32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36"/>
                <a:gd name="T14" fmla="*/ 32 w 32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36">
                  <a:moveTo>
                    <a:pt x="32" y="0"/>
                  </a:moveTo>
                  <a:lnTo>
                    <a:pt x="16" y="2"/>
                  </a:lnTo>
                  <a:lnTo>
                    <a:pt x="0" y="19"/>
                  </a:lnTo>
                  <a:lnTo>
                    <a:pt x="4" y="36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15" name="Freeform 140"/>
            <p:cNvSpPr>
              <a:spLocks/>
            </p:cNvSpPr>
            <p:nvPr/>
          </p:nvSpPr>
          <p:spPr bwMode="auto">
            <a:xfrm>
              <a:off x="2289" y="2892"/>
              <a:ext cx="7" cy="13"/>
            </a:xfrm>
            <a:custGeom>
              <a:avLst/>
              <a:gdLst>
                <a:gd name="T0" fmla="*/ 0 w 26"/>
                <a:gd name="T1" fmla="*/ 0 h 50"/>
                <a:gd name="T2" fmla="*/ 0 w 26"/>
                <a:gd name="T3" fmla="*/ 0 h 50"/>
                <a:gd name="T4" fmla="*/ 0 w 26"/>
                <a:gd name="T5" fmla="*/ 0 h 50"/>
                <a:gd name="T6" fmla="*/ 0 w 26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50"/>
                <a:gd name="T14" fmla="*/ 26 w 26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50">
                  <a:moveTo>
                    <a:pt x="26" y="6"/>
                  </a:moveTo>
                  <a:lnTo>
                    <a:pt x="12" y="0"/>
                  </a:lnTo>
                  <a:lnTo>
                    <a:pt x="0" y="31"/>
                  </a:lnTo>
                  <a:lnTo>
                    <a:pt x="12" y="50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16" name="Freeform 141"/>
            <p:cNvSpPr>
              <a:spLocks/>
            </p:cNvSpPr>
            <p:nvPr/>
          </p:nvSpPr>
          <p:spPr bwMode="auto">
            <a:xfrm>
              <a:off x="2295" y="2896"/>
              <a:ext cx="5" cy="11"/>
            </a:xfrm>
            <a:custGeom>
              <a:avLst/>
              <a:gdLst>
                <a:gd name="T0" fmla="*/ 0 w 20"/>
                <a:gd name="T1" fmla="*/ 0 h 44"/>
                <a:gd name="T2" fmla="*/ 0 w 20"/>
                <a:gd name="T3" fmla="*/ 0 h 44"/>
                <a:gd name="T4" fmla="*/ 0 w 20"/>
                <a:gd name="T5" fmla="*/ 0 h 44"/>
                <a:gd name="T6" fmla="*/ 0 w 20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4"/>
                <a:gd name="T14" fmla="*/ 20 w 20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4">
                  <a:moveTo>
                    <a:pt x="20" y="0"/>
                  </a:moveTo>
                  <a:lnTo>
                    <a:pt x="2" y="2"/>
                  </a:lnTo>
                  <a:lnTo>
                    <a:pt x="0" y="31"/>
                  </a:lnTo>
                  <a:lnTo>
                    <a:pt x="14" y="44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17" name="Freeform 142"/>
            <p:cNvSpPr>
              <a:spLocks/>
            </p:cNvSpPr>
            <p:nvPr/>
          </p:nvSpPr>
          <p:spPr bwMode="auto">
            <a:xfrm>
              <a:off x="2298" y="2896"/>
              <a:ext cx="9" cy="11"/>
            </a:xfrm>
            <a:custGeom>
              <a:avLst/>
              <a:gdLst>
                <a:gd name="T0" fmla="*/ 0 w 30"/>
                <a:gd name="T1" fmla="*/ 0 h 44"/>
                <a:gd name="T2" fmla="*/ 0 w 30"/>
                <a:gd name="T3" fmla="*/ 0 h 44"/>
                <a:gd name="T4" fmla="*/ 0 w 30"/>
                <a:gd name="T5" fmla="*/ 0 h 44"/>
                <a:gd name="T6" fmla="*/ 0 w 30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44"/>
                <a:gd name="T14" fmla="*/ 30 w 30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44">
                  <a:moveTo>
                    <a:pt x="30" y="2"/>
                  </a:moveTo>
                  <a:lnTo>
                    <a:pt x="8" y="0"/>
                  </a:lnTo>
                  <a:lnTo>
                    <a:pt x="0" y="31"/>
                  </a:lnTo>
                  <a:lnTo>
                    <a:pt x="18" y="44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18" name="Freeform 143"/>
            <p:cNvSpPr>
              <a:spLocks/>
            </p:cNvSpPr>
            <p:nvPr/>
          </p:nvSpPr>
          <p:spPr bwMode="auto">
            <a:xfrm>
              <a:off x="2308" y="2896"/>
              <a:ext cx="2" cy="11"/>
            </a:xfrm>
            <a:custGeom>
              <a:avLst/>
              <a:gdLst>
                <a:gd name="T0" fmla="*/ 0 w 14"/>
                <a:gd name="T1" fmla="*/ 0 h 47"/>
                <a:gd name="T2" fmla="*/ 0 w 14"/>
                <a:gd name="T3" fmla="*/ 0 h 47"/>
                <a:gd name="T4" fmla="*/ 0 w 14"/>
                <a:gd name="T5" fmla="*/ 0 h 47"/>
                <a:gd name="T6" fmla="*/ 0 w 14"/>
                <a:gd name="T7" fmla="*/ 0 h 47"/>
                <a:gd name="T8" fmla="*/ 0 w 14"/>
                <a:gd name="T9" fmla="*/ 0 h 47"/>
                <a:gd name="T10" fmla="*/ 0 w 14"/>
                <a:gd name="T11" fmla="*/ 0 h 47"/>
                <a:gd name="T12" fmla="*/ 0 w 14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47"/>
                <a:gd name="T23" fmla="*/ 14 w 14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47">
                  <a:moveTo>
                    <a:pt x="14" y="2"/>
                  </a:moveTo>
                  <a:lnTo>
                    <a:pt x="8" y="0"/>
                  </a:lnTo>
                  <a:lnTo>
                    <a:pt x="4" y="6"/>
                  </a:lnTo>
                  <a:lnTo>
                    <a:pt x="2" y="18"/>
                  </a:lnTo>
                  <a:lnTo>
                    <a:pt x="0" y="31"/>
                  </a:lnTo>
                  <a:lnTo>
                    <a:pt x="2" y="44"/>
                  </a:lnTo>
                  <a:lnTo>
                    <a:pt x="8" y="47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19" name="Freeform 144"/>
            <p:cNvSpPr>
              <a:spLocks/>
            </p:cNvSpPr>
            <p:nvPr/>
          </p:nvSpPr>
          <p:spPr bwMode="auto">
            <a:xfrm>
              <a:off x="2314" y="2897"/>
              <a:ext cx="7" cy="10"/>
            </a:xfrm>
            <a:custGeom>
              <a:avLst/>
              <a:gdLst>
                <a:gd name="T0" fmla="*/ 0 w 28"/>
                <a:gd name="T1" fmla="*/ 0 h 38"/>
                <a:gd name="T2" fmla="*/ 0 w 28"/>
                <a:gd name="T3" fmla="*/ 0 h 38"/>
                <a:gd name="T4" fmla="*/ 0 w 28"/>
                <a:gd name="T5" fmla="*/ 0 h 38"/>
                <a:gd name="T6" fmla="*/ 0 w 28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8"/>
                <a:gd name="T14" fmla="*/ 28 w 2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8">
                  <a:moveTo>
                    <a:pt x="22" y="0"/>
                  </a:moveTo>
                  <a:lnTo>
                    <a:pt x="0" y="6"/>
                  </a:lnTo>
                  <a:lnTo>
                    <a:pt x="4" y="35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20" name="Freeform 145"/>
            <p:cNvSpPr>
              <a:spLocks/>
            </p:cNvSpPr>
            <p:nvPr/>
          </p:nvSpPr>
          <p:spPr bwMode="auto">
            <a:xfrm>
              <a:off x="2319" y="2897"/>
              <a:ext cx="9" cy="9"/>
            </a:xfrm>
            <a:custGeom>
              <a:avLst/>
              <a:gdLst>
                <a:gd name="T0" fmla="*/ 0 w 38"/>
                <a:gd name="T1" fmla="*/ 0 h 35"/>
                <a:gd name="T2" fmla="*/ 0 w 38"/>
                <a:gd name="T3" fmla="*/ 0 h 35"/>
                <a:gd name="T4" fmla="*/ 0 w 38"/>
                <a:gd name="T5" fmla="*/ 0 h 35"/>
                <a:gd name="T6" fmla="*/ 0 w 38"/>
                <a:gd name="T7" fmla="*/ 0 h 35"/>
                <a:gd name="T8" fmla="*/ 0 w 38"/>
                <a:gd name="T9" fmla="*/ 0 h 35"/>
                <a:gd name="T10" fmla="*/ 0 w 38"/>
                <a:gd name="T11" fmla="*/ 0 h 35"/>
                <a:gd name="T12" fmla="*/ 0 w 38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5"/>
                <a:gd name="T23" fmla="*/ 38 w 3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5">
                  <a:moveTo>
                    <a:pt x="21" y="4"/>
                  </a:moveTo>
                  <a:lnTo>
                    <a:pt x="6" y="0"/>
                  </a:lnTo>
                  <a:lnTo>
                    <a:pt x="0" y="19"/>
                  </a:lnTo>
                  <a:lnTo>
                    <a:pt x="12" y="29"/>
                  </a:lnTo>
                  <a:lnTo>
                    <a:pt x="24" y="35"/>
                  </a:lnTo>
                  <a:lnTo>
                    <a:pt x="38" y="21"/>
                  </a:lnTo>
                  <a:lnTo>
                    <a:pt x="32" y="10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21" name="Freeform 146"/>
            <p:cNvSpPr>
              <a:spLocks/>
            </p:cNvSpPr>
            <p:nvPr/>
          </p:nvSpPr>
          <p:spPr bwMode="auto">
            <a:xfrm>
              <a:off x="2279" y="2865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5"/>
                <a:gd name="T14" fmla="*/ 36 w 3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5">
                  <a:moveTo>
                    <a:pt x="36" y="0"/>
                  </a:moveTo>
                  <a:lnTo>
                    <a:pt x="12" y="6"/>
                  </a:lnTo>
                  <a:lnTo>
                    <a:pt x="0" y="18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22" name="Freeform 147"/>
            <p:cNvSpPr>
              <a:spLocks/>
            </p:cNvSpPr>
            <p:nvPr/>
          </p:nvSpPr>
          <p:spPr bwMode="auto">
            <a:xfrm>
              <a:off x="2311" y="2896"/>
              <a:ext cx="5" cy="11"/>
            </a:xfrm>
            <a:custGeom>
              <a:avLst/>
              <a:gdLst>
                <a:gd name="T0" fmla="*/ 0 w 16"/>
                <a:gd name="T1" fmla="*/ 0 h 47"/>
                <a:gd name="T2" fmla="*/ 0 w 16"/>
                <a:gd name="T3" fmla="*/ 0 h 47"/>
                <a:gd name="T4" fmla="*/ 0 w 16"/>
                <a:gd name="T5" fmla="*/ 0 h 47"/>
                <a:gd name="T6" fmla="*/ 0 w 16"/>
                <a:gd name="T7" fmla="*/ 0 h 47"/>
                <a:gd name="T8" fmla="*/ 0 w 16"/>
                <a:gd name="T9" fmla="*/ 0 h 47"/>
                <a:gd name="T10" fmla="*/ 0 w 16"/>
                <a:gd name="T11" fmla="*/ 0 h 47"/>
                <a:gd name="T12" fmla="*/ 0 w 16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7"/>
                <a:gd name="T23" fmla="*/ 16 w 16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7">
                  <a:moveTo>
                    <a:pt x="16" y="2"/>
                  </a:moveTo>
                  <a:lnTo>
                    <a:pt x="10" y="0"/>
                  </a:lnTo>
                  <a:lnTo>
                    <a:pt x="4" y="6"/>
                  </a:lnTo>
                  <a:lnTo>
                    <a:pt x="4" y="18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10" y="47"/>
                  </a:lnTo>
                </a:path>
              </a:pathLst>
            </a:custGeom>
            <a:noFill/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23" name="Freeform 148"/>
            <p:cNvSpPr>
              <a:spLocks/>
            </p:cNvSpPr>
            <p:nvPr/>
          </p:nvSpPr>
          <p:spPr bwMode="auto">
            <a:xfrm>
              <a:off x="2405" y="2677"/>
              <a:ext cx="236" cy="189"/>
            </a:xfrm>
            <a:custGeom>
              <a:avLst/>
              <a:gdLst>
                <a:gd name="T0" fmla="*/ 0 w 946"/>
                <a:gd name="T1" fmla="*/ 1 h 759"/>
                <a:gd name="T2" fmla="*/ 0 w 946"/>
                <a:gd name="T3" fmla="*/ 1 h 759"/>
                <a:gd name="T4" fmla="*/ 0 w 946"/>
                <a:gd name="T5" fmla="*/ 1 h 759"/>
                <a:gd name="T6" fmla="*/ 0 w 946"/>
                <a:gd name="T7" fmla="*/ 1 h 759"/>
                <a:gd name="T8" fmla="*/ 1 w 946"/>
                <a:gd name="T9" fmla="*/ 1 h 759"/>
                <a:gd name="T10" fmla="*/ 1 w 946"/>
                <a:gd name="T11" fmla="*/ 1 h 759"/>
                <a:gd name="T12" fmla="*/ 1 w 946"/>
                <a:gd name="T13" fmla="*/ 1 h 759"/>
                <a:gd name="T14" fmla="*/ 1 w 946"/>
                <a:gd name="T15" fmla="*/ 1 h 759"/>
                <a:gd name="T16" fmla="*/ 1 w 946"/>
                <a:gd name="T17" fmla="*/ 0 h 759"/>
                <a:gd name="T18" fmla="*/ 1 w 946"/>
                <a:gd name="T19" fmla="*/ 0 h 759"/>
                <a:gd name="T20" fmla="*/ 1 w 946"/>
                <a:gd name="T21" fmla="*/ 0 h 759"/>
                <a:gd name="T22" fmla="*/ 1 w 946"/>
                <a:gd name="T23" fmla="*/ 0 h 759"/>
                <a:gd name="T24" fmla="*/ 0 w 946"/>
                <a:gd name="T25" fmla="*/ 0 h 759"/>
                <a:gd name="T26" fmla="*/ 0 w 946"/>
                <a:gd name="T27" fmla="*/ 0 h 759"/>
                <a:gd name="T28" fmla="*/ 0 w 946"/>
                <a:gd name="T29" fmla="*/ 0 h 759"/>
                <a:gd name="T30" fmla="*/ 0 w 946"/>
                <a:gd name="T31" fmla="*/ 0 h 759"/>
                <a:gd name="T32" fmla="*/ 0 w 946"/>
                <a:gd name="T33" fmla="*/ 1 h 7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6"/>
                <a:gd name="T52" fmla="*/ 0 h 759"/>
                <a:gd name="T53" fmla="*/ 946 w 946"/>
                <a:gd name="T54" fmla="*/ 759 h 7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6" h="759">
                  <a:moveTo>
                    <a:pt x="0" y="712"/>
                  </a:moveTo>
                  <a:lnTo>
                    <a:pt x="0" y="740"/>
                  </a:lnTo>
                  <a:lnTo>
                    <a:pt x="9" y="759"/>
                  </a:lnTo>
                  <a:lnTo>
                    <a:pt x="38" y="759"/>
                  </a:lnTo>
                  <a:lnTo>
                    <a:pt x="894" y="759"/>
                  </a:lnTo>
                  <a:lnTo>
                    <a:pt x="924" y="759"/>
                  </a:lnTo>
                  <a:lnTo>
                    <a:pt x="946" y="750"/>
                  </a:lnTo>
                  <a:lnTo>
                    <a:pt x="946" y="721"/>
                  </a:lnTo>
                  <a:lnTo>
                    <a:pt x="946" y="45"/>
                  </a:lnTo>
                  <a:lnTo>
                    <a:pt x="946" y="16"/>
                  </a:lnTo>
                  <a:lnTo>
                    <a:pt x="930" y="0"/>
                  </a:lnTo>
                  <a:lnTo>
                    <a:pt x="900" y="0"/>
                  </a:lnTo>
                  <a:lnTo>
                    <a:pt x="47" y="4"/>
                  </a:lnTo>
                  <a:lnTo>
                    <a:pt x="17" y="4"/>
                  </a:lnTo>
                  <a:lnTo>
                    <a:pt x="0" y="10"/>
                  </a:lnTo>
                  <a:lnTo>
                    <a:pt x="0" y="39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24" name="Freeform 149"/>
            <p:cNvSpPr>
              <a:spLocks/>
            </p:cNvSpPr>
            <p:nvPr/>
          </p:nvSpPr>
          <p:spPr bwMode="auto">
            <a:xfrm>
              <a:off x="2409" y="2679"/>
              <a:ext cx="228" cy="185"/>
            </a:xfrm>
            <a:custGeom>
              <a:avLst/>
              <a:gdLst>
                <a:gd name="T0" fmla="*/ 0 w 911"/>
                <a:gd name="T1" fmla="*/ 1 h 736"/>
                <a:gd name="T2" fmla="*/ 0 w 911"/>
                <a:gd name="T3" fmla="*/ 1 h 736"/>
                <a:gd name="T4" fmla="*/ 0 w 911"/>
                <a:gd name="T5" fmla="*/ 1 h 736"/>
                <a:gd name="T6" fmla="*/ 0 w 911"/>
                <a:gd name="T7" fmla="*/ 1 h 736"/>
                <a:gd name="T8" fmla="*/ 1 w 911"/>
                <a:gd name="T9" fmla="*/ 1 h 736"/>
                <a:gd name="T10" fmla="*/ 1 w 911"/>
                <a:gd name="T11" fmla="*/ 1 h 736"/>
                <a:gd name="T12" fmla="*/ 1 w 911"/>
                <a:gd name="T13" fmla="*/ 1 h 736"/>
                <a:gd name="T14" fmla="*/ 1 w 911"/>
                <a:gd name="T15" fmla="*/ 1 h 736"/>
                <a:gd name="T16" fmla="*/ 1 w 911"/>
                <a:gd name="T17" fmla="*/ 0 h 736"/>
                <a:gd name="T18" fmla="*/ 1 w 911"/>
                <a:gd name="T19" fmla="*/ 0 h 736"/>
                <a:gd name="T20" fmla="*/ 1 w 911"/>
                <a:gd name="T21" fmla="*/ 0 h 736"/>
                <a:gd name="T22" fmla="*/ 1 w 911"/>
                <a:gd name="T23" fmla="*/ 0 h 736"/>
                <a:gd name="T24" fmla="*/ 0 w 911"/>
                <a:gd name="T25" fmla="*/ 0 h 736"/>
                <a:gd name="T26" fmla="*/ 0 w 911"/>
                <a:gd name="T27" fmla="*/ 0 h 736"/>
                <a:gd name="T28" fmla="*/ 0 w 911"/>
                <a:gd name="T29" fmla="*/ 0 h 736"/>
                <a:gd name="T30" fmla="*/ 0 w 911"/>
                <a:gd name="T31" fmla="*/ 0 h 736"/>
                <a:gd name="T32" fmla="*/ 0 w 911"/>
                <a:gd name="T33" fmla="*/ 1 h 7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1"/>
                <a:gd name="T52" fmla="*/ 0 h 736"/>
                <a:gd name="T53" fmla="*/ 911 w 911"/>
                <a:gd name="T54" fmla="*/ 736 h 7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1" h="736">
                  <a:moveTo>
                    <a:pt x="0" y="692"/>
                  </a:moveTo>
                  <a:lnTo>
                    <a:pt x="0" y="717"/>
                  </a:lnTo>
                  <a:lnTo>
                    <a:pt x="10" y="736"/>
                  </a:lnTo>
                  <a:lnTo>
                    <a:pt x="36" y="736"/>
                  </a:lnTo>
                  <a:lnTo>
                    <a:pt x="861" y="736"/>
                  </a:lnTo>
                  <a:lnTo>
                    <a:pt x="889" y="736"/>
                  </a:lnTo>
                  <a:lnTo>
                    <a:pt x="911" y="727"/>
                  </a:lnTo>
                  <a:lnTo>
                    <a:pt x="911" y="702"/>
                  </a:lnTo>
                  <a:lnTo>
                    <a:pt x="911" y="41"/>
                  </a:lnTo>
                  <a:lnTo>
                    <a:pt x="911" y="12"/>
                  </a:lnTo>
                  <a:lnTo>
                    <a:pt x="895" y="0"/>
                  </a:lnTo>
                  <a:lnTo>
                    <a:pt x="869" y="0"/>
                  </a:lnTo>
                  <a:lnTo>
                    <a:pt x="45" y="0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0" y="35"/>
                  </a:lnTo>
                  <a:lnTo>
                    <a:pt x="0" y="69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25" name="Freeform 150"/>
            <p:cNvSpPr>
              <a:spLocks/>
            </p:cNvSpPr>
            <p:nvPr/>
          </p:nvSpPr>
          <p:spPr bwMode="auto">
            <a:xfrm>
              <a:off x="2598" y="2704"/>
              <a:ext cx="12" cy="132"/>
            </a:xfrm>
            <a:custGeom>
              <a:avLst/>
              <a:gdLst>
                <a:gd name="T0" fmla="*/ 0 w 50"/>
                <a:gd name="T1" fmla="*/ 0 h 529"/>
                <a:gd name="T2" fmla="*/ 0 w 50"/>
                <a:gd name="T3" fmla="*/ 0 h 529"/>
                <a:gd name="T4" fmla="*/ 0 w 50"/>
                <a:gd name="T5" fmla="*/ 0 h 529"/>
                <a:gd name="T6" fmla="*/ 0 w 50"/>
                <a:gd name="T7" fmla="*/ 0 h 529"/>
                <a:gd name="T8" fmla="*/ 0 w 50"/>
                <a:gd name="T9" fmla="*/ 0 h 529"/>
                <a:gd name="T10" fmla="*/ 0 w 50"/>
                <a:gd name="T11" fmla="*/ 0 h 529"/>
                <a:gd name="T12" fmla="*/ 0 w 50"/>
                <a:gd name="T13" fmla="*/ 0 h 529"/>
                <a:gd name="T14" fmla="*/ 0 w 50"/>
                <a:gd name="T15" fmla="*/ 0 h 529"/>
                <a:gd name="T16" fmla="*/ 0 w 50"/>
                <a:gd name="T17" fmla="*/ 0 h 529"/>
                <a:gd name="T18" fmla="*/ 0 w 50"/>
                <a:gd name="T19" fmla="*/ 0 h 529"/>
                <a:gd name="T20" fmla="*/ 0 w 50"/>
                <a:gd name="T21" fmla="*/ 0 h 5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529"/>
                <a:gd name="T35" fmla="*/ 50 w 50"/>
                <a:gd name="T36" fmla="*/ 529 h 5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529">
                  <a:moveTo>
                    <a:pt x="50" y="21"/>
                  </a:moveTo>
                  <a:lnTo>
                    <a:pt x="47" y="9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21" y="40"/>
                  </a:lnTo>
                  <a:lnTo>
                    <a:pt x="23" y="50"/>
                  </a:lnTo>
                  <a:lnTo>
                    <a:pt x="23" y="500"/>
                  </a:lnTo>
                  <a:lnTo>
                    <a:pt x="50" y="529"/>
                  </a:lnTo>
                  <a:lnTo>
                    <a:pt x="50" y="21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26" name="Freeform 151"/>
            <p:cNvSpPr>
              <a:spLocks/>
            </p:cNvSpPr>
            <p:nvPr/>
          </p:nvSpPr>
          <p:spPr bwMode="auto">
            <a:xfrm>
              <a:off x="2437" y="2704"/>
              <a:ext cx="11" cy="137"/>
            </a:xfrm>
            <a:custGeom>
              <a:avLst/>
              <a:gdLst>
                <a:gd name="T0" fmla="*/ 0 w 44"/>
                <a:gd name="T1" fmla="*/ 1 h 544"/>
                <a:gd name="T2" fmla="*/ 0 w 44"/>
                <a:gd name="T3" fmla="*/ 1 h 544"/>
                <a:gd name="T4" fmla="*/ 0 w 44"/>
                <a:gd name="T5" fmla="*/ 1 h 544"/>
                <a:gd name="T6" fmla="*/ 0 w 44"/>
                <a:gd name="T7" fmla="*/ 1 h 544"/>
                <a:gd name="T8" fmla="*/ 0 w 44"/>
                <a:gd name="T9" fmla="*/ 1 h 544"/>
                <a:gd name="T10" fmla="*/ 0 w 44"/>
                <a:gd name="T11" fmla="*/ 1 h 544"/>
                <a:gd name="T12" fmla="*/ 0 w 44"/>
                <a:gd name="T13" fmla="*/ 1 h 544"/>
                <a:gd name="T14" fmla="*/ 0 w 44"/>
                <a:gd name="T15" fmla="*/ 1 h 544"/>
                <a:gd name="T16" fmla="*/ 0 w 44"/>
                <a:gd name="T17" fmla="*/ 0 h 544"/>
                <a:gd name="T18" fmla="*/ 0 w 44"/>
                <a:gd name="T19" fmla="*/ 0 h 544"/>
                <a:gd name="T20" fmla="*/ 0 w 44"/>
                <a:gd name="T21" fmla="*/ 0 h 544"/>
                <a:gd name="T22" fmla="*/ 0 w 44"/>
                <a:gd name="T23" fmla="*/ 0 h 544"/>
                <a:gd name="T24" fmla="*/ 0 w 44"/>
                <a:gd name="T25" fmla="*/ 0 h 544"/>
                <a:gd name="T26" fmla="*/ 0 w 44"/>
                <a:gd name="T27" fmla="*/ 0 h 544"/>
                <a:gd name="T28" fmla="*/ 0 w 44"/>
                <a:gd name="T29" fmla="*/ 0 h 544"/>
                <a:gd name="T30" fmla="*/ 0 w 44"/>
                <a:gd name="T31" fmla="*/ 0 h 544"/>
                <a:gd name="T32" fmla="*/ 0 w 44"/>
                <a:gd name="T33" fmla="*/ 0 h 544"/>
                <a:gd name="T34" fmla="*/ 0 w 44"/>
                <a:gd name="T35" fmla="*/ 1 h 544"/>
                <a:gd name="T36" fmla="*/ 0 w 44"/>
                <a:gd name="T37" fmla="*/ 1 h 5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544"/>
                <a:gd name="T59" fmla="*/ 44 w 44"/>
                <a:gd name="T60" fmla="*/ 544 h 5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544">
                  <a:moveTo>
                    <a:pt x="0" y="525"/>
                  </a:moveTo>
                  <a:lnTo>
                    <a:pt x="0" y="535"/>
                  </a:lnTo>
                  <a:lnTo>
                    <a:pt x="8" y="544"/>
                  </a:lnTo>
                  <a:lnTo>
                    <a:pt x="18" y="544"/>
                  </a:lnTo>
                  <a:lnTo>
                    <a:pt x="44" y="516"/>
                  </a:lnTo>
                  <a:lnTo>
                    <a:pt x="36" y="516"/>
                  </a:lnTo>
                  <a:lnTo>
                    <a:pt x="26" y="506"/>
                  </a:lnTo>
                  <a:lnTo>
                    <a:pt x="24" y="496"/>
                  </a:lnTo>
                  <a:lnTo>
                    <a:pt x="24" y="270"/>
                  </a:lnTo>
                  <a:lnTo>
                    <a:pt x="24" y="46"/>
                  </a:lnTo>
                  <a:lnTo>
                    <a:pt x="26" y="40"/>
                  </a:lnTo>
                  <a:lnTo>
                    <a:pt x="36" y="31"/>
                  </a:lnTo>
                  <a:lnTo>
                    <a:pt x="44" y="28"/>
                  </a:lnTo>
                  <a:lnTo>
                    <a:pt x="20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529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27" name="Freeform 152"/>
            <p:cNvSpPr>
              <a:spLocks/>
            </p:cNvSpPr>
            <p:nvPr/>
          </p:nvSpPr>
          <p:spPr bwMode="auto">
            <a:xfrm>
              <a:off x="2441" y="2704"/>
              <a:ext cx="163" cy="8"/>
            </a:xfrm>
            <a:custGeom>
              <a:avLst/>
              <a:gdLst>
                <a:gd name="T0" fmla="*/ 0 w 653"/>
                <a:gd name="T1" fmla="*/ 0 h 31"/>
                <a:gd name="T2" fmla="*/ 0 w 653"/>
                <a:gd name="T3" fmla="*/ 0 h 31"/>
                <a:gd name="T4" fmla="*/ 0 w 653"/>
                <a:gd name="T5" fmla="*/ 0 h 31"/>
                <a:gd name="T6" fmla="*/ 0 w 653"/>
                <a:gd name="T7" fmla="*/ 0 h 31"/>
                <a:gd name="T8" fmla="*/ 0 w 653"/>
                <a:gd name="T9" fmla="*/ 0 h 31"/>
                <a:gd name="T10" fmla="*/ 0 w 653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3"/>
                <a:gd name="T19" fmla="*/ 0 h 31"/>
                <a:gd name="T20" fmla="*/ 653 w 653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3" h="31">
                  <a:moveTo>
                    <a:pt x="0" y="0"/>
                  </a:moveTo>
                  <a:lnTo>
                    <a:pt x="24" y="31"/>
                  </a:lnTo>
                  <a:lnTo>
                    <a:pt x="24" y="28"/>
                  </a:lnTo>
                  <a:lnTo>
                    <a:pt x="624" y="31"/>
                  </a:lnTo>
                  <a:lnTo>
                    <a:pt x="6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28" name="Freeform 153"/>
            <p:cNvSpPr>
              <a:spLocks/>
            </p:cNvSpPr>
            <p:nvPr/>
          </p:nvSpPr>
          <p:spPr bwMode="auto">
            <a:xfrm>
              <a:off x="2441" y="2829"/>
              <a:ext cx="169" cy="11"/>
            </a:xfrm>
            <a:custGeom>
              <a:avLst/>
              <a:gdLst>
                <a:gd name="T0" fmla="*/ 1 w 676"/>
                <a:gd name="T1" fmla="*/ 0 h 44"/>
                <a:gd name="T2" fmla="*/ 1 w 676"/>
                <a:gd name="T3" fmla="*/ 0 h 44"/>
                <a:gd name="T4" fmla="*/ 1 w 676"/>
                <a:gd name="T5" fmla="*/ 0 h 44"/>
                <a:gd name="T6" fmla="*/ 1 w 676"/>
                <a:gd name="T7" fmla="*/ 0 h 44"/>
                <a:gd name="T8" fmla="*/ 1 w 676"/>
                <a:gd name="T9" fmla="*/ 0 h 44"/>
                <a:gd name="T10" fmla="*/ 1 w 676"/>
                <a:gd name="T11" fmla="*/ 0 h 44"/>
                <a:gd name="T12" fmla="*/ 1 w 676"/>
                <a:gd name="T13" fmla="*/ 0 h 44"/>
                <a:gd name="T14" fmla="*/ 1 w 676"/>
                <a:gd name="T15" fmla="*/ 0 h 44"/>
                <a:gd name="T16" fmla="*/ 0 w 676"/>
                <a:gd name="T17" fmla="*/ 0 h 44"/>
                <a:gd name="T18" fmla="*/ 0 w 676"/>
                <a:gd name="T19" fmla="*/ 0 h 44"/>
                <a:gd name="T20" fmla="*/ 1 w 676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6"/>
                <a:gd name="T34" fmla="*/ 0 h 44"/>
                <a:gd name="T35" fmla="*/ 676 w 676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6" h="44">
                  <a:moveTo>
                    <a:pt x="653" y="44"/>
                  </a:moveTo>
                  <a:lnTo>
                    <a:pt x="665" y="44"/>
                  </a:lnTo>
                  <a:lnTo>
                    <a:pt x="673" y="38"/>
                  </a:lnTo>
                  <a:lnTo>
                    <a:pt x="676" y="29"/>
                  </a:lnTo>
                  <a:lnTo>
                    <a:pt x="649" y="0"/>
                  </a:lnTo>
                  <a:lnTo>
                    <a:pt x="647" y="10"/>
                  </a:lnTo>
                  <a:lnTo>
                    <a:pt x="637" y="16"/>
                  </a:lnTo>
                  <a:lnTo>
                    <a:pt x="629" y="19"/>
                  </a:lnTo>
                  <a:lnTo>
                    <a:pt x="26" y="16"/>
                  </a:lnTo>
                  <a:lnTo>
                    <a:pt x="0" y="44"/>
                  </a:lnTo>
                  <a:lnTo>
                    <a:pt x="653" y="44"/>
                  </a:lnTo>
                  <a:close/>
                </a:path>
              </a:pathLst>
            </a:custGeom>
            <a:solidFill>
              <a:srgbClr val="C0C27C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29" name="Rectangle 154"/>
            <p:cNvSpPr>
              <a:spLocks noChangeArrowheads="1"/>
            </p:cNvSpPr>
            <p:nvPr/>
          </p:nvSpPr>
          <p:spPr bwMode="auto">
            <a:xfrm>
              <a:off x="2604" y="2853"/>
              <a:ext cx="7" cy="3"/>
            </a:xfrm>
            <a:prstGeom prst="rect">
              <a:avLst/>
            </a:prstGeom>
            <a:solidFill>
              <a:srgbClr val="42FFC7"/>
            </a:solidFill>
            <a:ln w="0">
              <a:solidFill>
                <a:srgbClr val="00828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  <p:sp>
          <p:nvSpPr>
            <p:cNvPr id="50330" name="Freeform 155"/>
            <p:cNvSpPr>
              <a:spLocks/>
            </p:cNvSpPr>
            <p:nvPr/>
          </p:nvSpPr>
          <p:spPr bwMode="auto">
            <a:xfrm>
              <a:off x="2443" y="2711"/>
              <a:ext cx="160" cy="121"/>
            </a:xfrm>
            <a:custGeom>
              <a:avLst/>
              <a:gdLst>
                <a:gd name="T0" fmla="*/ 0 w 639"/>
                <a:gd name="T1" fmla="*/ 1 h 488"/>
                <a:gd name="T2" fmla="*/ 0 w 639"/>
                <a:gd name="T3" fmla="*/ 1 h 488"/>
                <a:gd name="T4" fmla="*/ 0 w 639"/>
                <a:gd name="T5" fmla="*/ 1 h 488"/>
                <a:gd name="T6" fmla="*/ 0 w 639"/>
                <a:gd name="T7" fmla="*/ 1 h 488"/>
                <a:gd name="T8" fmla="*/ 1 w 639"/>
                <a:gd name="T9" fmla="*/ 1 h 488"/>
                <a:gd name="T10" fmla="*/ 1 w 639"/>
                <a:gd name="T11" fmla="*/ 1 h 488"/>
                <a:gd name="T12" fmla="*/ 1 w 639"/>
                <a:gd name="T13" fmla="*/ 1 h 488"/>
                <a:gd name="T14" fmla="*/ 1 w 639"/>
                <a:gd name="T15" fmla="*/ 1 h 488"/>
                <a:gd name="T16" fmla="*/ 1 w 639"/>
                <a:gd name="T17" fmla="*/ 0 h 488"/>
                <a:gd name="T18" fmla="*/ 1 w 639"/>
                <a:gd name="T19" fmla="*/ 0 h 488"/>
                <a:gd name="T20" fmla="*/ 1 w 639"/>
                <a:gd name="T21" fmla="*/ 0 h 488"/>
                <a:gd name="T22" fmla="*/ 1 w 639"/>
                <a:gd name="T23" fmla="*/ 0 h 488"/>
                <a:gd name="T24" fmla="*/ 0 w 639"/>
                <a:gd name="T25" fmla="*/ 0 h 488"/>
                <a:gd name="T26" fmla="*/ 0 w 639"/>
                <a:gd name="T27" fmla="*/ 0 h 488"/>
                <a:gd name="T28" fmla="*/ 0 w 639"/>
                <a:gd name="T29" fmla="*/ 0 h 488"/>
                <a:gd name="T30" fmla="*/ 0 w 639"/>
                <a:gd name="T31" fmla="*/ 0 h 488"/>
                <a:gd name="T32" fmla="*/ 0 w 639"/>
                <a:gd name="T33" fmla="*/ 1 h 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9"/>
                <a:gd name="T52" fmla="*/ 0 h 488"/>
                <a:gd name="T53" fmla="*/ 639 w 639"/>
                <a:gd name="T54" fmla="*/ 488 h 4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9" h="488">
                  <a:moveTo>
                    <a:pt x="0" y="459"/>
                  </a:moveTo>
                  <a:lnTo>
                    <a:pt x="0" y="476"/>
                  </a:lnTo>
                  <a:lnTo>
                    <a:pt x="6" y="488"/>
                  </a:lnTo>
                  <a:lnTo>
                    <a:pt x="24" y="488"/>
                  </a:lnTo>
                  <a:lnTo>
                    <a:pt x="603" y="488"/>
                  </a:lnTo>
                  <a:lnTo>
                    <a:pt x="624" y="488"/>
                  </a:lnTo>
                  <a:lnTo>
                    <a:pt x="639" y="482"/>
                  </a:lnTo>
                  <a:lnTo>
                    <a:pt x="639" y="466"/>
                  </a:lnTo>
                  <a:lnTo>
                    <a:pt x="639" y="25"/>
                  </a:lnTo>
                  <a:lnTo>
                    <a:pt x="639" y="6"/>
                  </a:lnTo>
                  <a:lnTo>
                    <a:pt x="629" y="0"/>
                  </a:lnTo>
                  <a:lnTo>
                    <a:pt x="609" y="0"/>
                  </a:lnTo>
                  <a:lnTo>
                    <a:pt x="30" y="0"/>
                  </a:lnTo>
                  <a:lnTo>
                    <a:pt x="10" y="0"/>
                  </a:lnTo>
                  <a:lnTo>
                    <a:pt x="0" y="3"/>
                  </a:lnTo>
                  <a:lnTo>
                    <a:pt x="0" y="22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+mn-lt"/>
              </a:endParaRPr>
            </a:p>
          </p:txBody>
        </p:sp>
      </p:grpSp>
      <p:pic>
        <p:nvPicPr>
          <p:cNvPr id="48139" name="Picture 156" descr="mm6"/>
          <p:cNvPicPr>
            <a:picLocks noChangeAspect="1" noChangeArrowheads="1"/>
          </p:cNvPicPr>
          <p:nvPr/>
        </p:nvPicPr>
        <p:blipFill>
          <a:blip r:embed="rId5" cstate="print"/>
          <a:srcRect l="10086" t="4083" r="9727" b="4404"/>
          <a:stretch>
            <a:fillRect/>
          </a:stretch>
        </p:blipFill>
        <p:spPr bwMode="auto">
          <a:xfrm>
            <a:off x="1187450" y="4437063"/>
            <a:ext cx="6111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9" name="Freeform 157"/>
          <p:cNvSpPr>
            <a:spLocks/>
          </p:cNvSpPr>
          <p:nvPr/>
        </p:nvSpPr>
        <p:spPr bwMode="auto">
          <a:xfrm>
            <a:off x="1763713" y="4292600"/>
            <a:ext cx="3168650" cy="300038"/>
          </a:xfrm>
          <a:custGeom>
            <a:avLst/>
            <a:gdLst>
              <a:gd name="T0" fmla="*/ 0 w 1996"/>
              <a:gd name="T1" fmla="*/ 2147483647 h 189"/>
              <a:gd name="T2" fmla="*/ 2147483647 w 1996"/>
              <a:gd name="T3" fmla="*/ 0 h 189"/>
              <a:gd name="T4" fmla="*/ 2147483647 w 1996"/>
              <a:gd name="T5" fmla="*/ 2147483647 h 189"/>
              <a:gd name="T6" fmla="*/ 2147483647 w 1996"/>
              <a:gd name="T7" fmla="*/ 2147483647 h 189"/>
              <a:gd name="T8" fmla="*/ 2147483647 w 1996"/>
              <a:gd name="T9" fmla="*/ 2147483647 h 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6"/>
              <a:gd name="T16" fmla="*/ 0 h 189"/>
              <a:gd name="T17" fmla="*/ 1996 w 1996"/>
              <a:gd name="T18" fmla="*/ 189 h 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6" h="189">
                <a:moveTo>
                  <a:pt x="0" y="136"/>
                </a:moveTo>
                <a:cubicBezTo>
                  <a:pt x="359" y="68"/>
                  <a:pt x="719" y="0"/>
                  <a:pt x="953" y="0"/>
                </a:cubicBezTo>
                <a:cubicBezTo>
                  <a:pt x="1187" y="0"/>
                  <a:pt x="1270" y="106"/>
                  <a:pt x="1406" y="136"/>
                </a:cubicBezTo>
                <a:cubicBezTo>
                  <a:pt x="1542" y="166"/>
                  <a:pt x="1671" y="189"/>
                  <a:pt x="1769" y="182"/>
                </a:cubicBezTo>
                <a:cubicBezTo>
                  <a:pt x="1867" y="175"/>
                  <a:pt x="1966" y="106"/>
                  <a:pt x="199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50190" name="Freeform 158"/>
          <p:cNvSpPr>
            <a:spLocks/>
          </p:cNvSpPr>
          <p:nvPr/>
        </p:nvSpPr>
        <p:spPr bwMode="auto">
          <a:xfrm>
            <a:off x="4356100" y="4581525"/>
            <a:ext cx="792163" cy="863600"/>
          </a:xfrm>
          <a:custGeom>
            <a:avLst/>
            <a:gdLst>
              <a:gd name="T0" fmla="*/ 0 w 499"/>
              <a:gd name="T1" fmla="*/ 2147483647 h 544"/>
              <a:gd name="T2" fmla="*/ 2147483647 w 499"/>
              <a:gd name="T3" fmla="*/ 2147483647 h 544"/>
              <a:gd name="T4" fmla="*/ 2147483647 w 499"/>
              <a:gd name="T5" fmla="*/ 2147483647 h 544"/>
              <a:gd name="T6" fmla="*/ 2147483647 w 499"/>
              <a:gd name="T7" fmla="*/ 2147483647 h 544"/>
              <a:gd name="T8" fmla="*/ 2147483647 w 499"/>
              <a:gd name="T9" fmla="*/ 2147483647 h 544"/>
              <a:gd name="T10" fmla="*/ 2147483647 w 499"/>
              <a:gd name="T11" fmla="*/ 0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544"/>
              <a:gd name="T20" fmla="*/ 499 w 499"/>
              <a:gd name="T21" fmla="*/ 544 h 5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544">
                <a:moveTo>
                  <a:pt x="0" y="453"/>
                </a:moveTo>
                <a:cubicBezTo>
                  <a:pt x="87" y="445"/>
                  <a:pt x="174" y="438"/>
                  <a:pt x="227" y="453"/>
                </a:cubicBezTo>
                <a:cubicBezTo>
                  <a:pt x="280" y="468"/>
                  <a:pt x="287" y="544"/>
                  <a:pt x="317" y="544"/>
                </a:cubicBezTo>
                <a:cubicBezTo>
                  <a:pt x="347" y="544"/>
                  <a:pt x="400" y="498"/>
                  <a:pt x="408" y="453"/>
                </a:cubicBezTo>
                <a:cubicBezTo>
                  <a:pt x="416" y="408"/>
                  <a:pt x="348" y="347"/>
                  <a:pt x="363" y="272"/>
                </a:cubicBezTo>
                <a:cubicBezTo>
                  <a:pt x="378" y="197"/>
                  <a:pt x="438" y="98"/>
                  <a:pt x="49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Wi-Fi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Wydajność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765175"/>
            <a:ext cx="868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100" b="1">
                <a:solidFill>
                  <a:srgbClr val="7F88A9"/>
                </a:solidFill>
              </a:rPr>
              <a:t>Wydajność WiFi zależy od 3 czynników</a:t>
            </a:r>
            <a:endParaRPr lang="fr-FR" sz="2100" b="1">
              <a:solidFill>
                <a:srgbClr val="7F88A9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idx="1"/>
          </p:nvPr>
        </p:nvSpPr>
        <p:spPr>
          <a:xfrm>
            <a:off x="107950" y="2347913"/>
            <a:ext cx="6545263" cy="4321175"/>
          </a:xfrm>
        </p:spPr>
        <p:txBody>
          <a:bodyPr/>
          <a:lstStyle/>
          <a:p>
            <a:r>
              <a:rPr lang="pl-PL" sz="2200" smtClean="0"/>
              <a:t>Liczba użytkowników</a:t>
            </a:r>
            <a:r>
              <a:rPr lang="en-US" sz="2200" smtClean="0"/>
              <a:t> </a:t>
            </a:r>
          </a:p>
          <a:p>
            <a:pPr lvl="1"/>
            <a:r>
              <a:rPr lang="en-US" sz="2000" smtClean="0"/>
              <a:t>APs </a:t>
            </a:r>
            <a:r>
              <a:rPr lang="pl-PL" sz="2000" smtClean="0"/>
              <a:t>dzielą typową przepustowość na poziomie </a:t>
            </a:r>
            <a:r>
              <a:rPr lang="en-US" sz="2000" smtClean="0"/>
              <a:t>20Mbit/s </a:t>
            </a:r>
          </a:p>
          <a:p>
            <a:pPr lvl="1"/>
            <a:r>
              <a:rPr lang="pl-PL" sz="2000" smtClean="0"/>
              <a:t>Zbyt wielu użytkowników = limitowany transfer na pojedyncza maszynę</a:t>
            </a:r>
            <a:endParaRPr lang="en-US" sz="2000" smtClean="0"/>
          </a:p>
          <a:p>
            <a:r>
              <a:rPr lang="pl-PL" sz="2200" smtClean="0"/>
              <a:t>Odległość</a:t>
            </a:r>
            <a:endParaRPr lang="en-US" sz="2200" smtClean="0"/>
          </a:p>
          <a:p>
            <a:r>
              <a:rPr lang="pl-PL" sz="2200" smtClean="0"/>
              <a:t>Środowisko</a:t>
            </a:r>
            <a:r>
              <a:rPr lang="en-US" sz="2200" smtClean="0"/>
              <a:t> </a:t>
            </a:r>
          </a:p>
          <a:p>
            <a:pPr lvl="1"/>
            <a:r>
              <a:rPr lang="pl-PL" sz="2000" smtClean="0"/>
              <a:t>konstrukcja ścian</a:t>
            </a:r>
            <a:endParaRPr lang="en-US" sz="2000" smtClean="0"/>
          </a:p>
          <a:p>
            <a:pPr lvl="1"/>
            <a:r>
              <a:rPr lang="pl-PL" sz="2000" smtClean="0"/>
              <a:t>drzwi</a:t>
            </a:r>
            <a:endParaRPr lang="en-US" sz="2000" smtClean="0"/>
          </a:p>
          <a:p>
            <a:pPr lvl="1"/>
            <a:r>
              <a:rPr lang="pl-PL" sz="2000" smtClean="0"/>
              <a:t>meble</a:t>
            </a:r>
            <a:endParaRPr lang="en-US" sz="2000" smtClean="0"/>
          </a:p>
          <a:p>
            <a:pPr lvl="1"/>
            <a:r>
              <a:rPr lang="pl-PL" sz="2000" smtClean="0"/>
              <a:t>osoby</a:t>
            </a:r>
            <a:endParaRPr lang="en-US" sz="2100" smtClean="0"/>
          </a:p>
        </p:txBody>
      </p:sp>
      <p:sp>
        <p:nvSpPr>
          <p:cNvPr id="49157" name="Oval 6"/>
          <p:cNvSpPr>
            <a:spLocks noChangeArrowheads="1"/>
          </p:cNvSpPr>
          <p:nvPr/>
        </p:nvSpPr>
        <p:spPr bwMode="auto">
          <a:xfrm>
            <a:off x="5580063" y="4149725"/>
            <a:ext cx="1512887" cy="493713"/>
          </a:xfrm>
          <a:prstGeom prst="ellipse">
            <a:avLst/>
          </a:prstGeom>
          <a:solidFill>
            <a:schemeClr val="accent2">
              <a:alpha val="45882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>
                <a:latin typeface="Trebuchet MS" pitchFamily="34" charset="0"/>
              </a:rPr>
              <a:t>AP</a:t>
            </a:r>
          </a:p>
        </p:txBody>
      </p:sp>
      <p:pic>
        <p:nvPicPr>
          <p:cNvPr id="4915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997200"/>
            <a:ext cx="7921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3357563"/>
            <a:ext cx="7921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997200"/>
            <a:ext cx="7921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3213100"/>
            <a:ext cx="7921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3573463"/>
            <a:ext cx="7921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Text Box 12"/>
          <p:cNvSpPr txBox="1">
            <a:spLocks noChangeArrowheads="1"/>
          </p:cNvSpPr>
          <p:nvPr/>
        </p:nvSpPr>
        <p:spPr bwMode="auto">
          <a:xfrm>
            <a:off x="2643188" y="52181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>
                <a:latin typeface="Times" pitchFamily="18" charset="0"/>
              </a:rPr>
              <a:t>N</a:t>
            </a:r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3851275" y="5300663"/>
            <a:ext cx="5041900" cy="1077912"/>
          </a:xfrm>
          <a:prstGeom prst="rect">
            <a:avLst/>
          </a:prstGeom>
          <a:solidFill>
            <a:srgbClr val="B74C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99B9BB"/>
              </a:buClr>
              <a:buSzPct val="80000"/>
              <a:buFont typeface="Zapf Dingbats" charset="2"/>
              <a:buNone/>
            </a:pPr>
            <a:r>
              <a:rPr lang="pl-PL" sz="2400"/>
              <a:t>Duże nasycenie AP wymagane jest przy konieczności zapewnienia Wydajności i Sprawności systemu</a:t>
            </a:r>
            <a:endParaRPr lang="fr-FR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Wi-Fi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Wydajność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0825" y="620713"/>
            <a:ext cx="8686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2100" b="1" dirty="0">
                <a:solidFill>
                  <a:srgbClr val="7F88A9"/>
                </a:solidFill>
                <a:latin typeface="+mn-lt"/>
              </a:rPr>
              <a:t>Rozmieszczenia AP</a:t>
            </a:r>
            <a:endParaRPr lang="fr-FR" sz="2100" b="1" dirty="0">
              <a:solidFill>
                <a:srgbClr val="7F88A9"/>
              </a:solidFill>
              <a:latin typeface="+mn-lt"/>
            </a:endParaRPr>
          </a:p>
        </p:txBody>
      </p:sp>
      <p:pic>
        <p:nvPicPr>
          <p:cNvPr id="5018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7163" y="1600200"/>
            <a:ext cx="6289675" cy="4525963"/>
          </a:xfrm>
          <a:noFill/>
        </p:spPr>
      </p:pic>
      <p:pic>
        <p:nvPicPr>
          <p:cNvPr id="50181" name="Picture 6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4652963"/>
            <a:ext cx="1047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3068638"/>
            <a:ext cx="1047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8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2133600"/>
            <a:ext cx="1047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90675"/>
            <a:ext cx="8640762" cy="4575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Wi</a:t>
            </a:r>
            <a:r>
              <a:rPr lang="pl-PL" dirty="0" smtClean="0"/>
              <a:t>F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pl-PL" dirty="0" smtClean="0"/>
              <a:t>jako część okablowania strukturalnego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Miedź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pl-P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Wydajność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</a:t>
            </a:r>
            <a:r>
              <a:rPr lang="pl-P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pl-P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Mobilność</a:t>
            </a:r>
            <a:r>
              <a:rPr lang="en-US" dirty="0" smtClean="0"/>
              <a:t> </a:t>
            </a: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Taki sam poziom zabezpieczenia jak innych urządzeń komercyjnych do transmisji danych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Wi-Fi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Podsumowanie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5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Klasyfikacja kanałów miedzianych</a:t>
            </a:r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2" charset="2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941513" y="1352550"/>
            <a:ext cx="62261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2100">
                <a:latin typeface="+mn-lt"/>
              </a:rPr>
              <a:t>Dotyczy tylko okablowania poziomego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1500">
                <a:solidFill>
                  <a:srgbClr val="68739A"/>
                </a:solidFill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Zapf Dingbats" charset="2"/>
              <a:buChar char="Ü"/>
              <a:defRPr/>
            </a:pPr>
            <a:r>
              <a:rPr lang="pl-PL" sz="1500" b="1">
                <a:latin typeface="+mn-lt"/>
              </a:rPr>
              <a:t>Klasa A przeznaczona do pracy w paśmie do 100kHz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Zapf Dingbats" charset="2"/>
              <a:buChar char="Ü"/>
              <a:defRPr/>
            </a:pPr>
            <a:endParaRPr lang="pl-PL" sz="1500" b="1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Zapf Dingbats" charset="2"/>
              <a:buChar char="Ü"/>
              <a:defRPr/>
            </a:pPr>
            <a:r>
              <a:rPr lang="pl-PL" sz="1500" b="1">
                <a:latin typeface="+mn-lt"/>
              </a:rPr>
              <a:t>Klasa B przeznaczona do pracy w paśmie do 1MHz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Zapf Dingbats" charset="2"/>
              <a:buChar char="Ü"/>
              <a:defRPr/>
            </a:pPr>
            <a:endParaRPr lang="pl-PL" sz="1500" b="1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Zapf Dingbats" charset="2"/>
              <a:buChar char="Ü"/>
              <a:defRPr/>
            </a:pPr>
            <a:r>
              <a:rPr lang="pl-PL" sz="1500" b="1">
                <a:latin typeface="+mn-lt"/>
              </a:rPr>
              <a:t>Klasa C przeznaczona do pracy w paśmie do 16MHz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Zapf Dingbats" charset="2"/>
              <a:buChar char="Ü"/>
              <a:defRPr/>
            </a:pPr>
            <a:endParaRPr lang="pl-PL" sz="1500" b="1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Zapf Dingbats" charset="2"/>
              <a:buChar char="Ü"/>
              <a:defRPr/>
            </a:pPr>
            <a:r>
              <a:rPr lang="pl-PL" sz="1500" b="1">
                <a:latin typeface="+mn-lt"/>
              </a:rPr>
              <a:t>Klasa D przeznaczona do pracy w paśmie do 100MHz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Zapf Dingbats" charset="2"/>
              <a:buChar char="Ü"/>
              <a:defRPr/>
            </a:pPr>
            <a:endParaRPr lang="pl-PL" sz="1500" b="1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Zapf Dingbats" charset="2"/>
              <a:buChar char="Ü"/>
              <a:defRPr/>
            </a:pPr>
            <a:r>
              <a:rPr lang="pl-PL" sz="1500" b="1">
                <a:latin typeface="+mn-lt"/>
              </a:rPr>
              <a:t>Klasa E przeznaczona do pracy w paśmie do 250MHz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Zapf Dingbats" charset="2"/>
              <a:buChar char="Ü"/>
              <a:defRPr/>
            </a:pPr>
            <a:endParaRPr lang="pl-PL" sz="1500" b="1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Zapf Dingbats" charset="2"/>
              <a:buChar char="Ü"/>
              <a:defRPr/>
            </a:pPr>
            <a:r>
              <a:rPr lang="pl-PL" sz="1500" b="1">
                <a:latin typeface="+mn-lt"/>
              </a:rPr>
              <a:t>Klasa F przeznaczona do pracy w paśmie do 600MHz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Zapf Dingbats" charset="2"/>
              <a:buChar char="Ü"/>
              <a:defRPr/>
            </a:pPr>
            <a:endParaRPr lang="pl-PL" sz="1500" b="1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Zapf Dingbats" charset="2"/>
              <a:buChar char="Ü"/>
              <a:defRPr/>
            </a:pPr>
            <a:r>
              <a:rPr lang="pl-PL" sz="1500" b="1">
                <a:latin typeface="+mn-lt"/>
              </a:rPr>
              <a:t>Klasa Ea przeznaczona do pracy w paśmie do 500MHz </a:t>
            </a:r>
            <a:r>
              <a:rPr lang="pl-PL" sz="1200" b="1">
                <a:latin typeface="+mn-lt"/>
              </a:rPr>
              <a:t>(nie objęta jeszcze normą tzw. Kategoria 6a – 10Gbit/s)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endParaRPr lang="pl-PL" sz="1200" b="1"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1500">
                <a:latin typeface="+mn-lt"/>
              </a:rPr>
              <a:t>Impedancja charakterystyczna kanałów wynosi 100</a:t>
            </a:r>
            <a:r>
              <a:rPr lang="el-GR" sz="1500">
                <a:latin typeface="+mn-lt"/>
                <a:cs typeface="Arial" charset="0"/>
              </a:rPr>
              <a:t>Ω</a:t>
            </a:r>
            <a:r>
              <a:rPr lang="pl-PL" sz="1500" b="1">
                <a:solidFill>
                  <a:srgbClr val="68739A"/>
                </a:solidFill>
                <a:latin typeface="+mn-lt"/>
                <a:cs typeface="Arial" charset="0"/>
              </a:rPr>
              <a:t> </a:t>
            </a:r>
            <a:endParaRPr lang="el-GR" sz="1500" b="1">
              <a:solidFill>
                <a:srgbClr val="68739A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0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Wybór komponentów</a:t>
            </a:r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2" charset="2"/>
            </a:endParaRPr>
          </a:p>
        </p:txBody>
      </p:sp>
      <p:sp>
        <p:nvSpPr>
          <p:cNvPr id="278534" name="Rectangle 6"/>
          <p:cNvSpPr>
            <a:spLocks noChangeArrowheads="1"/>
          </p:cNvSpPr>
          <p:nvPr/>
        </p:nvSpPr>
        <p:spPr bwMode="auto">
          <a:xfrm>
            <a:off x="1111250" y="1433513"/>
            <a:ext cx="7018338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2100" dirty="0">
                <a:latin typeface="+mn-lt"/>
              </a:rPr>
              <a:t>Dotyczy tylko okablowania poziomego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sz="2100" dirty="0">
                <a:latin typeface="+mn-lt"/>
              </a:rPr>
              <a:t> </a:t>
            </a:r>
            <a:endParaRPr lang="pl-PL" sz="21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Char char="Ü"/>
              <a:defRPr/>
            </a:pPr>
            <a:r>
              <a:rPr lang="pl-PL" sz="2100" b="1" dirty="0">
                <a:latin typeface="+mn-lt"/>
              </a:rPr>
              <a:t>Elementy Kat. 5 </a:t>
            </a:r>
            <a:r>
              <a:rPr lang="pl-PL" sz="2100" b="1" dirty="0">
                <a:latin typeface="+mn-lt"/>
                <a:sym typeface="Wingdings 3" pitchFamily="18" charset="2"/>
              </a:rPr>
              <a:t> wydajność k</a:t>
            </a:r>
            <a:r>
              <a:rPr lang="pl-PL" sz="2100" b="1" dirty="0">
                <a:latin typeface="+mn-lt"/>
              </a:rPr>
              <a:t>lasy D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Char char="Ü"/>
              <a:defRPr/>
            </a:pPr>
            <a:endParaRPr lang="pl-PL" sz="21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Char char="Ü"/>
              <a:defRPr/>
            </a:pPr>
            <a:r>
              <a:rPr lang="pl-PL" sz="2100" b="1" dirty="0">
                <a:latin typeface="+mn-lt"/>
              </a:rPr>
              <a:t>Elementy Kat. 6 </a:t>
            </a:r>
            <a:r>
              <a:rPr lang="pl-PL" sz="2100" b="1" dirty="0">
                <a:latin typeface="+mn-lt"/>
                <a:sym typeface="Wingdings 3" pitchFamily="18" charset="2"/>
              </a:rPr>
              <a:t> wydajność k</a:t>
            </a:r>
            <a:r>
              <a:rPr lang="pl-PL" sz="2100" b="1" dirty="0">
                <a:latin typeface="+mn-lt"/>
              </a:rPr>
              <a:t>lasy E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Char char="Ü"/>
              <a:defRPr/>
            </a:pPr>
            <a:endParaRPr lang="pl-PL" sz="21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Char char="Ü"/>
              <a:defRPr/>
            </a:pPr>
            <a:r>
              <a:rPr lang="pl-PL" sz="2100" b="1" dirty="0">
                <a:latin typeface="+mn-lt"/>
              </a:rPr>
              <a:t>Elementy Kat. 7 </a:t>
            </a:r>
            <a:r>
              <a:rPr lang="pl-PL" sz="2100" b="1" dirty="0">
                <a:latin typeface="+mn-lt"/>
                <a:sym typeface="Wingdings 3" pitchFamily="18" charset="2"/>
              </a:rPr>
              <a:t> wydajność k</a:t>
            </a:r>
            <a:r>
              <a:rPr lang="pl-PL" sz="2100" b="1" dirty="0">
                <a:latin typeface="+mn-lt"/>
              </a:rPr>
              <a:t>lasy F </a:t>
            </a: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endParaRPr lang="pl-PL" sz="21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endParaRPr lang="pl-PL" sz="2100" b="1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7F88A9"/>
              </a:buClr>
              <a:buFont typeface="Wingdings" pitchFamily="2" charset="2"/>
              <a:buNone/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Kable i komponenty różnych kategorii mogą być mieszane ze sobą, jednakże o wydajności kanału będzie decydował element o najsłabszej wydajności</a:t>
            </a:r>
            <a:endParaRPr lang="el-GR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279525" y="1773238"/>
            <a:ext cx="62611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45000"/>
              </a:lnSpc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fr-FR" sz="2400" dirty="0">
                <a:latin typeface="+mn-lt"/>
              </a:rPr>
              <a:t> </a:t>
            </a:r>
            <a:r>
              <a:rPr lang="pl-PL" sz="2400" dirty="0">
                <a:latin typeface="+mn-lt"/>
              </a:rPr>
              <a:t>podsystem okablowania poziomego</a:t>
            </a:r>
            <a:endParaRPr lang="fr-FR" sz="2400" dirty="0">
              <a:latin typeface="+mn-lt"/>
            </a:endParaRPr>
          </a:p>
          <a:p>
            <a:pPr defTabSz="762000" eaLnBrk="0" hangingPunct="0">
              <a:lnSpc>
                <a:spcPct val="145000"/>
              </a:lnSpc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fr-FR" sz="2400" dirty="0">
                <a:latin typeface="+mn-lt"/>
              </a:rPr>
              <a:t> </a:t>
            </a:r>
            <a:r>
              <a:rPr lang="pl-PL" sz="2400" dirty="0">
                <a:latin typeface="+mn-lt"/>
              </a:rPr>
              <a:t>klasyfikacja systemów kablowych</a:t>
            </a:r>
            <a:endParaRPr lang="fr-FR" sz="2400" dirty="0">
              <a:latin typeface="+mn-lt"/>
            </a:endParaRPr>
          </a:p>
          <a:p>
            <a:pPr defTabSz="762000" eaLnBrk="0" hangingPunct="0">
              <a:lnSpc>
                <a:spcPct val="145000"/>
              </a:lnSpc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fr-FR" sz="2400" dirty="0">
                <a:latin typeface="+mn-lt"/>
              </a:rPr>
              <a:t> </a:t>
            </a:r>
            <a:r>
              <a:rPr lang="pl-PL" sz="2400" dirty="0">
                <a:latin typeface="+mn-lt"/>
              </a:rPr>
              <a:t>4 kluczowe punkty klasy </a:t>
            </a:r>
            <a:r>
              <a:rPr lang="fr-FR" sz="2400" dirty="0">
                <a:latin typeface="+mn-lt"/>
              </a:rPr>
              <a:t>D </a:t>
            </a:r>
            <a:r>
              <a:rPr lang="pl-PL" sz="2400" dirty="0">
                <a:latin typeface="+mn-lt"/>
              </a:rPr>
              <a:t>i</a:t>
            </a:r>
            <a:r>
              <a:rPr lang="fr-FR" sz="2400" dirty="0">
                <a:latin typeface="+mn-lt"/>
              </a:rPr>
              <a:t> E</a:t>
            </a:r>
          </a:p>
          <a:p>
            <a:pPr defTabSz="762000" eaLnBrk="0" hangingPunct="0">
              <a:lnSpc>
                <a:spcPct val="145000"/>
              </a:lnSpc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fr-FR" sz="2400" dirty="0">
                <a:latin typeface="+mn-lt"/>
              </a:rPr>
              <a:t> </a:t>
            </a:r>
            <a:r>
              <a:rPr lang="pl-PL" sz="2400" dirty="0">
                <a:latin typeface="+mn-lt"/>
              </a:rPr>
              <a:t>kable</a:t>
            </a:r>
            <a:endParaRPr lang="fr-FR" sz="2400" dirty="0">
              <a:latin typeface="+mn-lt"/>
            </a:endParaRPr>
          </a:p>
          <a:p>
            <a:pPr defTabSz="762000" eaLnBrk="0" hangingPunct="0">
              <a:lnSpc>
                <a:spcPct val="145000"/>
              </a:lnSpc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fr-FR" sz="2400" dirty="0">
                <a:latin typeface="+mn-lt"/>
              </a:rPr>
              <a:t> </a:t>
            </a:r>
            <a:r>
              <a:rPr lang="pl-PL" sz="2400" dirty="0">
                <a:latin typeface="+mn-lt"/>
              </a:rPr>
              <a:t>sposób połączeń urządzeń</a:t>
            </a:r>
            <a:endParaRPr lang="fr-FR" sz="2400" dirty="0">
              <a:latin typeface="+mn-lt"/>
            </a:endParaRPr>
          </a:p>
        </p:txBody>
      </p:sp>
      <p:sp>
        <p:nvSpPr>
          <p:cNvPr id="1229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19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Standard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 50 173-1 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ISO 11801</a:t>
            </a:r>
          </a:p>
        </p:txBody>
      </p:sp>
      <p:sp>
        <p:nvSpPr>
          <p:cNvPr id="12292" name="Rectangle 10"/>
          <p:cNvSpPr>
            <a:spLocks noGrp="1" noChangeArrowheads="1"/>
          </p:cNvSpPr>
          <p:nvPr>
            <p:ph idx="1"/>
          </p:nvPr>
        </p:nvSpPr>
        <p:spPr>
          <a:xfrm>
            <a:off x="419100" y="2454275"/>
            <a:ext cx="8229600" cy="5492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4"/>
          <p:cNvSpPr>
            <a:spLocks noGrp="1" noChangeArrowheads="1"/>
          </p:cNvSpPr>
          <p:nvPr>
            <p:ph idx="1"/>
          </p:nvPr>
        </p:nvSpPr>
        <p:spPr>
          <a:xfrm>
            <a:off x="239713" y="1420813"/>
            <a:ext cx="6192837" cy="471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600" smtClean="0"/>
              <a:t>Podsystem okablowania poziomego</a:t>
            </a:r>
            <a:endParaRPr lang="fr-FR" sz="2600" smtClean="0"/>
          </a:p>
        </p:txBody>
      </p:sp>
      <p:pic>
        <p:nvPicPr>
          <p:cNvPr id="12291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900" y="2462213"/>
            <a:ext cx="858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9" descr="800 800 cablé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" y="2886075"/>
            <a:ext cx="174783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Freeform 50"/>
          <p:cNvSpPr>
            <a:spLocks/>
          </p:cNvSpPr>
          <p:nvPr/>
        </p:nvSpPr>
        <p:spPr bwMode="auto">
          <a:xfrm>
            <a:off x="1681163" y="3201988"/>
            <a:ext cx="4310062" cy="3317875"/>
          </a:xfrm>
          <a:custGeom>
            <a:avLst/>
            <a:gdLst>
              <a:gd name="T0" fmla="*/ 0 w 2545"/>
              <a:gd name="T1" fmla="*/ 2147483647 h 2090"/>
              <a:gd name="T2" fmla="*/ 0 w 2545"/>
              <a:gd name="T3" fmla="*/ 2147483647 h 2090"/>
              <a:gd name="T4" fmla="*/ 2147483647 w 2545"/>
              <a:gd name="T5" fmla="*/ 2147483647 h 2090"/>
              <a:gd name="T6" fmla="*/ 2147483647 w 2545"/>
              <a:gd name="T7" fmla="*/ 0 h 2090"/>
              <a:gd name="T8" fmla="*/ 2147483647 w 2545"/>
              <a:gd name="T9" fmla="*/ 0 h 20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5"/>
              <a:gd name="T16" fmla="*/ 0 h 2090"/>
              <a:gd name="T17" fmla="*/ 2545 w 2545"/>
              <a:gd name="T18" fmla="*/ 2090 h 20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5" h="2090">
                <a:moveTo>
                  <a:pt x="0" y="1951"/>
                </a:moveTo>
                <a:lnTo>
                  <a:pt x="0" y="2090"/>
                </a:lnTo>
                <a:lnTo>
                  <a:pt x="1588" y="2090"/>
                </a:lnTo>
                <a:lnTo>
                  <a:pt x="1588" y="0"/>
                </a:lnTo>
                <a:lnTo>
                  <a:pt x="2545" y="0"/>
                </a:lnTo>
              </a:path>
            </a:pathLst>
          </a:custGeom>
          <a:noFill/>
          <a:ln w="38100" cmpd="sng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pic>
        <p:nvPicPr>
          <p:cNvPr id="12294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6775" y="3582988"/>
            <a:ext cx="858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Freeform 52"/>
          <p:cNvSpPr>
            <a:spLocks/>
          </p:cNvSpPr>
          <p:nvPr/>
        </p:nvSpPr>
        <p:spPr bwMode="auto">
          <a:xfrm>
            <a:off x="1592263" y="4322763"/>
            <a:ext cx="4421187" cy="2241550"/>
          </a:xfrm>
          <a:custGeom>
            <a:avLst/>
            <a:gdLst>
              <a:gd name="T0" fmla="*/ 0 w 2611"/>
              <a:gd name="T1" fmla="*/ 2147483647 h 1412"/>
              <a:gd name="T2" fmla="*/ 2147483647 w 2611"/>
              <a:gd name="T3" fmla="*/ 2147483647 h 1412"/>
              <a:gd name="T4" fmla="*/ 2147483647 w 2611"/>
              <a:gd name="T5" fmla="*/ 2147483647 h 1412"/>
              <a:gd name="T6" fmla="*/ 2147483647 w 2611"/>
              <a:gd name="T7" fmla="*/ 0 h 1412"/>
              <a:gd name="T8" fmla="*/ 2147483647 w 2611"/>
              <a:gd name="T9" fmla="*/ 0 h 14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11"/>
              <a:gd name="T16" fmla="*/ 0 h 1412"/>
              <a:gd name="T17" fmla="*/ 2611 w 2611"/>
              <a:gd name="T18" fmla="*/ 1412 h 14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11" h="1412">
                <a:moveTo>
                  <a:pt x="0" y="1235"/>
                </a:moveTo>
                <a:lnTo>
                  <a:pt x="9" y="1412"/>
                </a:lnTo>
                <a:lnTo>
                  <a:pt x="1737" y="1412"/>
                </a:lnTo>
                <a:lnTo>
                  <a:pt x="1728" y="0"/>
                </a:lnTo>
                <a:lnTo>
                  <a:pt x="2611" y="0"/>
                </a:lnTo>
              </a:path>
            </a:pathLst>
          </a:custGeom>
          <a:noFill/>
          <a:ln w="38100" cmpd="sng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pic>
        <p:nvPicPr>
          <p:cNvPr id="12296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938" y="4733925"/>
            <a:ext cx="8588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Freeform 54"/>
          <p:cNvSpPr>
            <a:spLocks/>
          </p:cNvSpPr>
          <p:nvPr/>
        </p:nvSpPr>
        <p:spPr bwMode="auto">
          <a:xfrm>
            <a:off x="1489075" y="5457825"/>
            <a:ext cx="4564063" cy="1150938"/>
          </a:xfrm>
          <a:custGeom>
            <a:avLst/>
            <a:gdLst>
              <a:gd name="T0" fmla="*/ 2147483647 w 2695"/>
              <a:gd name="T1" fmla="*/ 2147483647 h 725"/>
              <a:gd name="T2" fmla="*/ 0 w 2695"/>
              <a:gd name="T3" fmla="*/ 2147483647 h 725"/>
              <a:gd name="T4" fmla="*/ 2147483647 w 2695"/>
              <a:gd name="T5" fmla="*/ 2147483647 h 725"/>
              <a:gd name="T6" fmla="*/ 2147483647 w 2695"/>
              <a:gd name="T7" fmla="*/ 0 h 725"/>
              <a:gd name="T8" fmla="*/ 2147483647 w 2695"/>
              <a:gd name="T9" fmla="*/ 2147483647 h 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95"/>
              <a:gd name="T16" fmla="*/ 0 h 725"/>
              <a:gd name="T17" fmla="*/ 2695 w 2695"/>
              <a:gd name="T18" fmla="*/ 725 h 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95" h="725">
                <a:moveTo>
                  <a:pt x="9" y="539"/>
                </a:moveTo>
                <a:lnTo>
                  <a:pt x="0" y="725"/>
                </a:lnTo>
                <a:lnTo>
                  <a:pt x="1876" y="725"/>
                </a:lnTo>
                <a:lnTo>
                  <a:pt x="1876" y="0"/>
                </a:lnTo>
                <a:lnTo>
                  <a:pt x="2695" y="10"/>
                </a:lnTo>
              </a:path>
            </a:pathLst>
          </a:custGeom>
          <a:noFill/>
          <a:ln w="38100" cmpd="sng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pic>
        <p:nvPicPr>
          <p:cNvPr id="12298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1388" y="5913438"/>
            <a:ext cx="8588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Freeform 56"/>
          <p:cNvSpPr>
            <a:spLocks/>
          </p:cNvSpPr>
          <p:nvPr/>
        </p:nvSpPr>
        <p:spPr bwMode="auto">
          <a:xfrm>
            <a:off x="1385888" y="6327775"/>
            <a:ext cx="4749800" cy="339725"/>
          </a:xfrm>
          <a:custGeom>
            <a:avLst/>
            <a:gdLst>
              <a:gd name="T0" fmla="*/ 0 w 2805"/>
              <a:gd name="T1" fmla="*/ 0 h 214"/>
              <a:gd name="T2" fmla="*/ 0 w 2805"/>
              <a:gd name="T3" fmla="*/ 2147483647 h 214"/>
              <a:gd name="T4" fmla="*/ 2147483647 w 2805"/>
              <a:gd name="T5" fmla="*/ 2147483647 h 214"/>
              <a:gd name="T6" fmla="*/ 0 60000 65536"/>
              <a:gd name="T7" fmla="*/ 0 60000 65536"/>
              <a:gd name="T8" fmla="*/ 0 60000 65536"/>
              <a:gd name="T9" fmla="*/ 0 w 2805"/>
              <a:gd name="T10" fmla="*/ 0 h 214"/>
              <a:gd name="T11" fmla="*/ 2805 w 2805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5" h="214">
                <a:moveTo>
                  <a:pt x="0" y="0"/>
                </a:moveTo>
                <a:lnTo>
                  <a:pt x="0" y="214"/>
                </a:lnTo>
                <a:lnTo>
                  <a:pt x="2805" y="214"/>
                </a:lnTo>
              </a:path>
            </a:pathLst>
          </a:custGeom>
          <a:noFill/>
          <a:ln w="38100" cmpd="sng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pic>
        <p:nvPicPr>
          <p:cNvPr id="12300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8038" y="1400175"/>
            <a:ext cx="8588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Freeform 58"/>
          <p:cNvSpPr>
            <a:spLocks/>
          </p:cNvSpPr>
          <p:nvPr/>
        </p:nvSpPr>
        <p:spPr bwMode="auto">
          <a:xfrm>
            <a:off x="1768475" y="2139950"/>
            <a:ext cx="4171950" cy="4335463"/>
          </a:xfrm>
          <a:custGeom>
            <a:avLst/>
            <a:gdLst>
              <a:gd name="T0" fmla="*/ 2147483647 w 2463"/>
              <a:gd name="T1" fmla="*/ 2147483647 h 2731"/>
              <a:gd name="T2" fmla="*/ 0 w 2463"/>
              <a:gd name="T3" fmla="*/ 2147483647 h 2731"/>
              <a:gd name="T4" fmla="*/ 2147483647 w 2463"/>
              <a:gd name="T5" fmla="*/ 2147483647 h 2731"/>
              <a:gd name="T6" fmla="*/ 2147483647 w 2463"/>
              <a:gd name="T7" fmla="*/ 0 h 2731"/>
              <a:gd name="T8" fmla="*/ 2147483647 w 2463"/>
              <a:gd name="T9" fmla="*/ 0 h 27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3"/>
              <a:gd name="T16" fmla="*/ 0 h 2731"/>
              <a:gd name="T17" fmla="*/ 2463 w 2463"/>
              <a:gd name="T18" fmla="*/ 2731 h 27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3" h="2731">
                <a:moveTo>
                  <a:pt x="10" y="2610"/>
                </a:moveTo>
                <a:lnTo>
                  <a:pt x="0" y="2731"/>
                </a:lnTo>
                <a:lnTo>
                  <a:pt x="1468" y="2731"/>
                </a:lnTo>
                <a:lnTo>
                  <a:pt x="1440" y="0"/>
                </a:lnTo>
                <a:lnTo>
                  <a:pt x="2463" y="0"/>
                </a:lnTo>
              </a:path>
            </a:pathLst>
          </a:custGeom>
          <a:noFill/>
          <a:ln w="38100" cmpd="sng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pic>
        <p:nvPicPr>
          <p:cNvPr id="12302" name="Picture 59" descr="télé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9400" y="4856163"/>
            <a:ext cx="8429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60" descr="PC portab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3125" y="3625850"/>
            <a:ext cx="7858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61" descr="fa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8150" y="2657475"/>
            <a:ext cx="628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62" descr="PC portab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4725" y="5926138"/>
            <a:ext cx="7858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Freeform 63"/>
          <p:cNvSpPr>
            <a:spLocks/>
          </p:cNvSpPr>
          <p:nvPr/>
        </p:nvSpPr>
        <p:spPr bwMode="auto">
          <a:xfrm>
            <a:off x="6394450" y="2847975"/>
            <a:ext cx="1798638" cy="558800"/>
          </a:xfrm>
          <a:custGeom>
            <a:avLst/>
            <a:gdLst>
              <a:gd name="T0" fmla="*/ 0 w 1133"/>
              <a:gd name="T1" fmla="*/ 2147483647 h 352"/>
              <a:gd name="T2" fmla="*/ 2147483647 w 1133"/>
              <a:gd name="T3" fmla="*/ 2147483647 h 352"/>
              <a:gd name="T4" fmla="*/ 2147483647 w 1133"/>
              <a:gd name="T5" fmla="*/ 2147483647 h 352"/>
              <a:gd name="T6" fmla="*/ 2147483647 w 1133"/>
              <a:gd name="T7" fmla="*/ 0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1133"/>
              <a:gd name="T13" fmla="*/ 0 h 352"/>
              <a:gd name="T14" fmla="*/ 1133 w 1133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3" h="352">
                <a:moveTo>
                  <a:pt x="0" y="176"/>
                </a:moveTo>
                <a:cubicBezTo>
                  <a:pt x="119" y="264"/>
                  <a:pt x="239" y="352"/>
                  <a:pt x="353" y="334"/>
                </a:cubicBezTo>
                <a:cubicBezTo>
                  <a:pt x="467" y="316"/>
                  <a:pt x="557" y="121"/>
                  <a:pt x="687" y="65"/>
                </a:cubicBezTo>
                <a:cubicBezTo>
                  <a:pt x="817" y="9"/>
                  <a:pt x="975" y="4"/>
                  <a:pt x="1133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13331" name="Freeform 64"/>
          <p:cNvSpPr>
            <a:spLocks/>
          </p:cNvSpPr>
          <p:nvPr/>
        </p:nvSpPr>
        <p:spPr bwMode="auto">
          <a:xfrm>
            <a:off x="6464300" y="5289550"/>
            <a:ext cx="1651000" cy="338138"/>
          </a:xfrm>
          <a:custGeom>
            <a:avLst/>
            <a:gdLst>
              <a:gd name="T0" fmla="*/ 0 w 1133"/>
              <a:gd name="T1" fmla="*/ 2147483647 h 352"/>
              <a:gd name="T2" fmla="*/ 2147483647 w 1133"/>
              <a:gd name="T3" fmla="*/ 2147483647 h 352"/>
              <a:gd name="T4" fmla="*/ 2147483647 w 1133"/>
              <a:gd name="T5" fmla="*/ 2147483647 h 352"/>
              <a:gd name="T6" fmla="*/ 2147483647 w 1133"/>
              <a:gd name="T7" fmla="*/ 0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1133"/>
              <a:gd name="T13" fmla="*/ 0 h 352"/>
              <a:gd name="T14" fmla="*/ 1133 w 1133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3" h="352">
                <a:moveTo>
                  <a:pt x="0" y="176"/>
                </a:moveTo>
                <a:cubicBezTo>
                  <a:pt x="119" y="264"/>
                  <a:pt x="239" y="352"/>
                  <a:pt x="353" y="334"/>
                </a:cubicBezTo>
                <a:cubicBezTo>
                  <a:pt x="467" y="316"/>
                  <a:pt x="557" y="121"/>
                  <a:pt x="687" y="65"/>
                </a:cubicBezTo>
                <a:cubicBezTo>
                  <a:pt x="817" y="9"/>
                  <a:pt x="975" y="4"/>
                  <a:pt x="1133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13332" name="Freeform 65"/>
          <p:cNvSpPr>
            <a:spLocks/>
          </p:cNvSpPr>
          <p:nvPr/>
        </p:nvSpPr>
        <p:spPr bwMode="auto">
          <a:xfrm>
            <a:off x="6419850" y="4051300"/>
            <a:ext cx="1001713" cy="338138"/>
          </a:xfrm>
          <a:custGeom>
            <a:avLst/>
            <a:gdLst>
              <a:gd name="T0" fmla="*/ 0 w 1133"/>
              <a:gd name="T1" fmla="*/ 2147483647 h 352"/>
              <a:gd name="T2" fmla="*/ 2147483647 w 1133"/>
              <a:gd name="T3" fmla="*/ 2147483647 h 352"/>
              <a:gd name="T4" fmla="*/ 2147483647 w 1133"/>
              <a:gd name="T5" fmla="*/ 2147483647 h 352"/>
              <a:gd name="T6" fmla="*/ 2147483647 w 1133"/>
              <a:gd name="T7" fmla="*/ 0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1133"/>
              <a:gd name="T13" fmla="*/ 0 h 352"/>
              <a:gd name="T14" fmla="*/ 1133 w 1133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3" h="352">
                <a:moveTo>
                  <a:pt x="0" y="176"/>
                </a:moveTo>
                <a:cubicBezTo>
                  <a:pt x="119" y="264"/>
                  <a:pt x="239" y="352"/>
                  <a:pt x="353" y="334"/>
                </a:cubicBezTo>
                <a:cubicBezTo>
                  <a:pt x="467" y="316"/>
                  <a:pt x="557" y="121"/>
                  <a:pt x="687" y="65"/>
                </a:cubicBezTo>
                <a:cubicBezTo>
                  <a:pt x="817" y="9"/>
                  <a:pt x="975" y="4"/>
                  <a:pt x="1133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13333" name="Freeform 66"/>
          <p:cNvSpPr>
            <a:spLocks/>
          </p:cNvSpPr>
          <p:nvPr/>
        </p:nvSpPr>
        <p:spPr bwMode="auto">
          <a:xfrm>
            <a:off x="6492875" y="6381750"/>
            <a:ext cx="1001713" cy="338138"/>
          </a:xfrm>
          <a:custGeom>
            <a:avLst/>
            <a:gdLst>
              <a:gd name="T0" fmla="*/ 0 w 1133"/>
              <a:gd name="T1" fmla="*/ 2147483647 h 352"/>
              <a:gd name="T2" fmla="*/ 2147483647 w 1133"/>
              <a:gd name="T3" fmla="*/ 2147483647 h 352"/>
              <a:gd name="T4" fmla="*/ 2147483647 w 1133"/>
              <a:gd name="T5" fmla="*/ 2147483647 h 352"/>
              <a:gd name="T6" fmla="*/ 2147483647 w 1133"/>
              <a:gd name="T7" fmla="*/ 0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1133"/>
              <a:gd name="T13" fmla="*/ 0 h 352"/>
              <a:gd name="T14" fmla="*/ 1133 w 1133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3" h="352">
                <a:moveTo>
                  <a:pt x="0" y="176"/>
                </a:moveTo>
                <a:cubicBezTo>
                  <a:pt x="119" y="264"/>
                  <a:pt x="239" y="352"/>
                  <a:pt x="353" y="334"/>
                </a:cubicBezTo>
                <a:cubicBezTo>
                  <a:pt x="467" y="316"/>
                  <a:pt x="557" y="121"/>
                  <a:pt x="687" y="65"/>
                </a:cubicBezTo>
                <a:cubicBezTo>
                  <a:pt x="817" y="9"/>
                  <a:pt x="975" y="4"/>
                  <a:pt x="1133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13334" name="Text Box 45"/>
          <p:cNvSpPr txBox="1">
            <a:spLocks noChangeArrowheads="1"/>
          </p:cNvSpPr>
          <p:nvPr/>
        </p:nvSpPr>
        <p:spPr bwMode="auto">
          <a:xfrm>
            <a:off x="2203450" y="3757613"/>
            <a:ext cx="1874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000">
                <a:latin typeface="+mn-lt"/>
              </a:rPr>
              <a:t>Scentralizowana</a:t>
            </a:r>
          </a:p>
          <a:p>
            <a:pPr algn="ctr">
              <a:defRPr/>
            </a:pPr>
            <a:r>
              <a:rPr lang="pl-PL" sz="2000">
                <a:latin typeface="+mn-lt"/>
              </a:rPr>
              <a:t>Struktura </a:t>
            </a:r>
          </a:p>
          <a:p>
            <a:pPr algn="ctr">
              <a:defRPr/>
            </a:pPr>
            <a:r>
              <a:rPr lang="pl-PL" sz="2000">
                <a:latin typeface="+mn-lt"/>
              </a:rPr>
              <a:t>okablowania</a:t>
            </a:r>
            <a:endParaRPr lang="fr-FR" sz="2000">
              <a:latin typeface="+mn-lt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0" y="0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Standard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EN 50 173-1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i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 ISO 11801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960438" y="2938463"/>
            <a:ext cx="7053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39725" y="3184525"/>
            <a:ext cx="69643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latin typeface="+mn-lt"/>
              </a:rPr>
              <a:t>Obszar systemu</a:t>
            </a:r>
            <a:endParaRPr lang="fr-FR" sz="2800" dirty="0">
              <a:latin typeface="+mn-lt"/>
            </a:endParaRPr>
          </a:p>
          <a:p>
            <a:pPr>
              <a:defRPr/>
            </a:pPr>
            <a:endParaRPr lang="fr-FR" sz="2800" dirty="0">
              <a:latin typeface="+mn-lt"/>
            </a:endParaRPr>
          </a:p>
          <a:p>
            <a:pPr lvl="1">
              <a:buClr>
                <a:schemeClr val="accent2"/>
              </a:buClr>
              <a:buFont typeface="Wingdings 3" pitchFamily="18" charset="2"/>
              <a:buChar char="Ú"/>
              <a:defRPr/>
            </a:pPr>
            <a:r>
              <a:rPr lang="fr-FR" sz="2800" dirty="0">
                <a:latin typeface="+mn-lt"/>
              </a:rPr>
              <a:t> </a:t>
            </a:r>
            <a:r>
              <a:rPr lang="pl-PL" sz="2800" dirty="0">
                <a:latin typeface="+mn-lt"/>
              </a:rPr>
              <a:t>minimum dwa punkty logiczne</a:t>
            </a:r>
            <a:endParaRPr lang="fr-FR" sz="2800" dirty="0">
              <a:latin typeface="+mn-lt"/>
            </a:endParaRPr>
          </a:p>
          <a:p>
            <a:pPr>
              <a:buClr>
                <a:schemeClr val="accent2"/>
              </a:buClr>
              <a:buFont typeface="Wingdings 3" pitchFamily="18" charset="2"/>
              <a:buNone/>
              <a:defRPr/>
            </a:pPr>
            <a:endParaRPr lang="fr-FR" sz="2800" dirty="0">
              <a:latin typeface="+mn-lt"/>
            </a:endParaRPr>
          </a:p>
          <a:p>
            <a:pPr lvl="1">
              <a:buClr>
                <a:schemeClr val="accent2"/>
              </a:buClr>
              <a:buFont typeface="Wingdings 3" pitchFamily="18" charset="2"/>
              <a:buChar char="Ú"/>
              <a:defRPr/>
            </a:pPr>
            <a:r>
              <a:rPr lang="fr-FR" sz="2800" dirty="0">
                <a:latin typeface="+mn-lt"/>
              </a:rPr>
              <a:t> </a:t>
            </a:r>
            <a:r>
              <a:rPr lang="pl-PL" sz="2800" dirty="0">
                <a:latin typeface="+mn-lt"/>
              </a:rPr>
              <a:t>Wydajność systemu </a:t>
            </a:r>
            <a:r>
              <a:rPr lang="fr-FR" dirty="0">
                <a:latin typeface="+mn-lt"/>
              </a:rPr>
              <a:t>≥</a:t>
            </a:r>
            <a:r>
              <a:rPr lang="pl-PL" dirty="0">
                <a:latin typeface="+mn-lt"/>
              </a:rPr>
              <a:t> </a:t>
            </a:r>
            <a:r>
              <a:rPr lang="pl-PL" sz="2800" dirty="0">
                <a:latin typeface="+mn-lt"/>
              </a:rPr>
              <a:t>klasa D</a:t>
            </a:r>
            <a:endParaRPr lang="fr-FR" sz="2800" dirty="0">
              <a:latin typeface="+mn-lt"/>
            </a:endParaRPr>
          </a:p>
          <a:p>
            <a:pPr>
              <a:defRPr/>
            </a:pPr>
            <a:endParaRPr lang="fr-FR" sz="2800" dirty="0">
              <a:solidFill>
                <a:schemeClr val="accent2"/>
              </a:solidFill>
              <a:latin typeface="+mn-lt"/>
              <a:sym typeface="Wingdings 3" pitchFamily="18" charset="2"/>
            </a:endParaRPr>
          </a:p>
        </p:txBody>
      </p:sp>
      <p:pic>
        <p:nvPicPr>
          <p:cNvPr id="13316" name="Picture 14" descr="ueivyrmc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6700" y="2508250"/>
            <a:ext cx="197961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82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Standard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 50 173-1 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ISO 11801</a:t>
            </a:r>
          </a:p>
        </p:txBody>
      </p:sp>
      <p:sp>
        <p:nvSpPr>
          <p:cNvPr id="13318" name="Rectangle 18"/>
          <p:cNvSpPr>
            <a:spLocks noGrp="1" noChangeArrowheads="1"/>
          </p:cNvSpPr>
          <p:nvPr>
            <p:ph idx="1"/>
          </p:nvPr>
        </p:nvSpPr>
        <p:spPr>
          <a:xfrm>
            <a:off x="436563" y="1457325"/>
            <a:ext cx="6192837" cy="471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600" smtClean="0"/>
              <a:t>Podsystem Okablowania Poziomego</a:t>
            </a:r>
            <a:endParaRPr lang="fr-FR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4618</TotalTime>
  <Words>1455</Words>
  <Application>Microsoft Office PowerPoint</Application>
  <PresentationFormat>Pokaz na ekranie (4:3)</PresentationFormat>
  <Paragraphs>465</Paragraphs>
  <Slides>49</Slides>
  <Notes>49</Notes>
  <HiddenSlides>4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49</vt:i4>
      </vt:variant>
    </vt:vector>
  </HeadingPairs>
  <TitlesOfParts>
    <vt:vector size="52" baseType="lpstr">
      <vt:lpstr>Motyw pakietu Office</vt:lpstr>
      <vt:lpstr>Photo Editor Photo</vt:lpstr>
      <vt:lpstr>Image bitmap</vt:lpstr>
      <vt:lpstr>Slajd 1</vt:lpstr>
      <vt:lpstr>Normy okablowania strukturalnego</vt:lpstr>
      <vt:lpstr>Powiązania między normami</vt:lpstr>
      <vt:lpstr>Struktura ogólna i hierarchiczna</vt:lpstr>
      <vt:lpstr>Klasyfikacja kanałów miedzianych</vt:lpstr>
      <vt:lpstr>Wybór komponentów</vt:lpstr>
      <vt:lpstr>Standard EN 50 173-1 i  ISO 11801</vt:lpstr>
      <vt:lpstr>Slajd 8</vt:lpstr>
      <vt:lpstr>Standard EN 50 173-1 i  ISO 11801</vt:lpstr>
      <vt:lpstr>Standard EN 50 173-1 i  ISO 11801</vt:lpstr>
      <vt:lpstr>Standard EN 50 173-1 i  ISO 11801</vt:lpstr>
      <vt:lpstr>Standard EN 50 173-1 i  ISO 11801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Wspólne układanie przewodów  zasilających</vt:lpstr>
      <vt:lpstr>Wspólne układanie przewodów  zasilających </vt:lpstr>
      <vt:lpstr>Wspólne układanie przewodów  zasilających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Noże IDC najlepsze połączenie kabla ze złączem</vt:lpstr>
      <vt:lpstr>Szybkie serwisowanie złącz w przypadku przekrosowania lub wymiany kabla</vt:lpstr>
      <vt:lpstr>Slajd 36</vt:lpstr>
      <vt:lpstr>Slajd 37</vt:lpstr>
      <vt:lpstr>Panele krosowe</vt:lpstr>
      <vt:lpstr>Panele krosowe</vt:lpstr>
      <vt:lpstr>Panele Krosowe</vt:lpstr>
      <vt:lpstr>VDI system paneli</vt:lpstr>
      <vt:lpstr>Instalowanie Paneli</vt:lpstr>
      <vt:lpstr>Instalowanie Paneli</vt:lpstr>
      <vt:lpstr>Slajd 44</vt:lpstr>
      <vt:lpstr>Slajd 45</vt:lpstr>
      <vt:lpstr>Slajd 46</vt:lpstr>
      <vt:lpstr>Slajd 47</vt:lpstr>
      <vt:lpstr>Slajd 48</vt:lpstr>
      <vt:lpstr>Slajd 49</vt:lpstr>
    </vt:vector>
  </TitlesOfParts>
  <Company>Legrand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Normalisation</dc:title>
  <dc:creator>utilisateur</dc:creator>
  <cp:lastModifiedBy>Mirek</cp:lastModifiedBy>
  <cp:revision>154</cp:revision>
  <dcterms:created xsi:type="dcterms:W3CDTF">2003-12-16T09:28:40Z</dcterms:created>
  <dcterms:modified xsi:type="dcterms:W3CDTF">2012-03-13T06:08:38Z</dcterms:modified>
</cp:coreProperties>
</file>